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14"/>
  </p:notesMasterIdLst>
  <p:sldIdLst>
    <p:sldId id="256" r:id="rId2"/>
    <p:sldId id="268" r:id="rId3"/>
    <p:sldId id="258" r:id="rId4"/>
    <p:sldId id="259" r:id="rId5"/>
    <p:sldId id="257" r:id="rId6"/>
    <p:sldId id="261" r:id="rId7"/>
    <p:sldId id="263" r:id="rId8"/>
    <p:sldId id="262" r:id="rId9"/>
    <p:sldId id="266" r:id="rId10"/>
    <p:sldId id="270" r:id="rId11"/>
    <p:sldId id="269" r:id="rId12"/>
    <p:sldId id="267" r:id="rId13"/>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6595" autoAdjust="0"/>
  </p:normalViewPr>
  <p:slideViewPr>
    <p:cSldViewPr snapToGrid="0">
      <p:cViewPr varScale="1">
        <p:scale>
          <a:sx n="98" d="100"/>
          <a:sy n="98"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chemeClr val="dk1"/>
                </a:solidFill>
                <a:latin typeface="Aptos"/>
              </a:rPr>
              <a:t>Click to move the slide</a:t>
            </a:r>
          </a:p>
        </p:txBody>
      </p:sp>
      <p:sp>
        <p:nvSpPr>
          <p:cNvPr id="67"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68"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69" name="PlaceHolder 4"/>
          <p:cNvSpPr>
            <a:spLocks noGrp="1"/>
          </p:cNvSpPr>
          <p:nvPr>
            <p:ph type="dt" idx="34"/>
          </p:nvPr>
        </p:nvSpPr>
        <p:spPr>
          <a:xfrm>
            <a:off x="4399200" y="0"/>
            <a:ext cx="3372840" cy="50256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70" name="PlaceHolder 5"/>
          <p:cNvSpPr>
            <a:spLocks noGrp="1"/>
          </p:cNvSpPr>
          <p:nvPr>
            <p:ph type="ftr" idx="35"/>
          </p:nvPr>
        </p:nvSpPr>
        <p:spPr>
          <a:xfrm>
            <a:off x="0" y="9555480"/>
            <a:ext cx="3372840" cy="50256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71" name="PlaceHolder 6"/>
          <p:cNvSpPr>
            <a:spLocks noGrp="1"/>
          </p:cNvSpPr>
          <p:nvPr>
            <p:ph type="sldNum" idx="36"/>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A0953816-F7D2-4271-A232-72BC565A99FC}"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E76A-B19E-EAC9-FAA5-8CCE4C23B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E0BFA-B9DE-8E4F-CE2B-9CB6CB513C41}"/>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EF8B464B-0C5D-E376-6A11-4813FCFFC78C}"/>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47CE6A6D-6E0F-9009-5540-1CD612691EB0}"/>
              </a:ext>
            </a:extLst>
          </p:cNvPr>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2</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36109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3</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575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indent="-171450">
              <a:buFontTx/>
              <a:buChar char="-"/>
            </a:pPr>
            <a:r>
              <a:rPr lang="en-US" dirty="0"/>
              <a:t>Scaling laws, broadly construed, represent that trade off between the amount of resources (i.e., compute, dataset size, model size) and the performance of the model made with those resources. Until recently, as we have continued to scale up resources – particularly model size and compute – we have seen corresponding increases in model performance</a:t>
            </a:r>
          </a:p>
          <a:p>
            <a:pPr marL="171450" indent="-171450">
              <a:buFontTx/>
              <a:buChar char="-"/>
            </a:pPr>
            <a:r>
              <a:rPr lang="en-US" dirty="0"/>
              <a:t>Recently, we are seeing diminishing returns. It takes increasingly more resources to get decreasing improvements in model performance</a:t>
            </a:r>
          </a:p>
          <a:p>
            <a:pPr marL="171450" indent="-171450">
              <a:buFontTx/>
              <a:buChar char="-"/>
            </a:pPr>
            <a:r>
              <a:rPr lang="en-US" dirty="0"/>
              <a:t>There are also absolute limits on scaling where performance approaches irreducible error or the inherent entropy of a domain (task + data)</a:t>
            </a:r>
          </a:p>
          <a:p>
            <a:pPr marL="171450" indent="-171450">
              <a:buFontTx/>
              <a:buChar char="-"/>
            </a:pPr>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4</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76544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533400" y="763588"/>
            <a:ext cx="6704013" cy="3771900"/>
          </a:xfrm>
          <a:prstGeom prst="rect">
            <a:avLst/>
          </a:prstGeom>
          <a:ln w="0">
            <a:noFill/>
          </a:ln>
        </p:spPr>
      </p:sp>
      <p:sp>
        <p:nvSpPr>
          <p:cNvPr id="109"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marL="342900" indent="-342900">
              <a:spcBef>
                <a:spcPts val="1191"/>
              </a:spcBef>
              <a:spcAft>
                <a:spcPts val="992"/>
              </a:spcAft>
              <a:buFont typeface="Arial" panose="020B0604020202020204" pitchFamily="34" charset="0"/>
              <a:buChar char="•"/>
            </a:pPr>
            <a:r>
              <a:rPr lang="en-US" sz="2000" b="0" strike="noStrike" spc="-1" dirty="0">
                <a:solidFill>
                  <a:srgbClr val="000000"/>
                </a:solidFill>
                <a:latin typeface="Arial"/>
              </a:rPr>
              <a:t>Decision Dominance involves outpacing adversaries in the decision-making process, leading to superior outcomes. It's founded on the ability to process information (Information advantage) and act decisively before the opponent can respond effectively</a:t>
            </a:r>
          </a:p>
          <a:p>
            <a:pPr marL="342900" indent="-342900">
              <a:spcBef>
                <a:spcPts val="1191"/>
              </a:spcBef>
              <a:spcAft>
                <a:spcPts val="992"/>
              </a:spcAft>
              <a:buFont typeface="Arial" panose="020B0604020202020204" pitchFamily="34" charset="0"/>
              <a:buChar char="•"/>
            </a:pPr>
            <a:r>
              <a:rPr lang="en-US" sz="2000" b="0" strike="noStrike" spc="-1" dirty="0">
                <a:solidFill>
                  <a:srgbClr val="000000"/>
                </a:solidFill>
                <a:latin typeface="Arial"/>
              </a:rPr>
              <a:t>AI technologies can process and analyze large volumes of data far more quickly than humans, providing insights that enhance decision-making. AI doesn't replace human judgment but augments it, allowing for faster and more informed decisions.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6</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3854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indent="-171450">
              <a:buFontTx/>
              <a:buChar char="-"/>
            </a:pPr>
            <a:r>
              <a:rPr lang="en-US" dirty="0"/>
              <a:t>Special purpose model is a model that has a defined task that it is meant to perform (e.g., image classification, data embedding, etc.)</a:t>
            </a:r>
          </a:p>
          <a:p>
            <a:pPr marL="171450" indent="-171450">
              <a:buFontTx/>
              <a:buChar char="-"/>
            </a:pPr>
            <a:r>
              <a:rPr lang="en-US" dirty="0"/>
              <a:t>It is usually a supervised model and is meant to be highly performant at its task and work on a lot of thru put.</a:t>
            </a:r>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7</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211130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RAG solution pattern, wherein we combine a LLM/VLM with database for contextual information, has been a very useful and widely used pattern</a:t>
            </a:r>
          </a:p>
          <a:p>
            <a:pPr marL="171450" indent="-171450">
              <a:buFont typeface="Arial" panose="020B0604020202020204" pitchFamily="34" charset="0"/>
              <a:buChar char="•"/>
            </a:pPr>
            <a:r>
              <a:rPr lang="en-US" dirty="0"/>
              <a:t>To create a functional RAG system, especially for enterprise use, we need a number of work roles</a:t>
            </a:r>
          </a:p>
          <a:p>
            <a:pPr marL="171450" indent="-171450">
              <a:buFont typeface="Arial" panose="020B0604020202020204" pitchFamily="34" charset="0"/>
              <a:buChar char="•"/>
            </a:pPr>
            <a:r>
              <a:rPr lang="en-US" dirty="0"/>
              <a:t>We need software engineers to create things like serving infrastructure, user interfaces, and possibly model and application serving code (i.e., the code to process user inputs, query a served LLM, train and host a retriever model, connect to database(s)</a:t>
            </a:r>
          </a:p>
          <a:p>
            <a:pPr marL="171450" indent="-171450">
              <a:buFont typeface="Arial" panose="020B0604020202020204" pitchFamily="34" charset="0"/>
              <a:buChar char="•"/>
            </a:pPr>
            <a:r>
              <a:rPr lang="en-US" dirty="0"/>
              <a:t>We also need data engineers, particularly for databasing and creating data flow process for uploading data for the RAG. This work role could also include data augmentations when uploading data to the database, such as creating document summaries for addressing </a:t>
            </a:r>
            <a:r>
              <a:rPr lang="en-US" dirty="0" err="1"/>
              <a:t>holisitic</a:t>
            </a:r>
            <a:r>
              <a:rPr lang="en-US" dirty="0"/>
              <a:t> dataset questions.</a:t>
            </a:r>
          </a:p>
          <a:p>
            <a:pPr marL="171450" indent="-171450">
              <a:buFont typeface="Arial" panose="020B0604020202020204" pitchFamily="34" charset="0"/>
              <a:buChar char="•"/>
            </a:pPr>
            <a:r>
              <a:rPr lang="en-US" dirty="0"/>
              <a:t>ORSAs fit in, in a number of places and in three primary roles. </a:t>
            </a:r>
          </a:p>
          <a:p>
            <a:pPr marL="628650" lvl="1" indent="-171450">
              <a:buFont typeface="Arial" panose="020B0604020202020204" pitchFamily="34" charset="0"/>
              <a:buChar char="•"/>
            </a:pPr>
            <a:r>
              <a:rPr lang="en-US" dirty="0"/>
              <a:t>ML Engineers are needed for creating the model and application services. This overlaps with the software engineers, and this is normal and part of development. The focus of the ML Engineers is on optimizing model serving and retriever serving</a:t>
            </a:r>
          </a:p>
          <a:p>
            <a:pPr marL="628650" lvl="1" indent="-171450">
              <a:buFont typeface="Arial" panose="020B0604020202020204" pitchFamily="34" charset="0"/>
              <a:buChar char="•"/>
            </a:pPr>
            <a:r>
              <a:rPr lang="en-US" dirty="0"/>
              <a:t>Data scientists are need for customizing models through methods like prompt tuning or adapters in order to address advanced use cases, using things like curated data and logs. These data scientists could also customize retriever models.</a:t>
            </a:r>
          </a:p>
          <a:p>
            <a:pPr marL="628650" lvl="1" indent="-171450">
              <a:buFont typeface="Arial" panose="020B0604020202020204" pitchFamily="34" charset="0"/>
              <a:buChar char="•"/>
            </a:pPr>
            <a:r>
              <a:rPr lang="en-US" dirty="0"/>
              <a:t>AI Engineers could also be involved in  the ML engineering tasks as previously described and in optimizations around things systems in the application service. For example, these can include prompt augmentations for user queries and retrieval modifications such as numbers of documents to bring back in response to a query. Finally, as this design pattern evolves, we will also see the need to incorporate agentic workflows. AI engineers will address this need through Agent and tool design.</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8</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156466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10</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76375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171450" indent="-171450">
              <a:buFontTx/>
              <a:buChar char="-"/>
            </a:pPr>
            <a:r>
              <a:rPr lang="en-US" dirty="0"/>
              <a:t>Software engineering isn’t so much on the side of code, but rather understanding how to build and deploy containerized components as part of a modular system design.</a:t>
            </a:r>
          </a:p>
          <a:p>
            <a:pPr marL="171450" indent="-171450">
              <a:buFontTx/>
              <a:buChar char="-"/>
            </a:pPr>
            <a:r>
              <a:rPr lang="en-US" dirty="0"/>
              <a:t>Since hosting AI models is on the more complicated side of software engineering, due to the components needed to get them to work, there is a steep learning curve for ORSA</a:t>
            </a:r>
          </a:p>
          <a:p>
            <a:pPr marL="171450" indent="-171450">
              <a:buFontTx/>
              <a:buChar char="-"/>
            </a:pPr>
            <a:endParaRPr lang="en-US" dirty="0"/>
          </a:p>
        </p:txBody>
      </p:sp>
      <p:sp>
        <p:nvSpPr>
          <p:cNvPr id="4" name="Slide Number Placeholder 3"/>
          <p:cNvSpPr>
            <a:spLocks noGrp="1"/>
          </p:cNvSpPr>
          <p:nvPr>
            <p:ph type="sldNum" idx="36"/>
          </p:nvPr>
        </p:nvSpPr>
        <p:spPr/>
        <p:txBody>
          <a:bodyPr/>
          <a:lstStyle/>
          <a:p>
            <a:pPr indent="0" algn="r">
              <a:buNone/>
            </a:pPr>
            <a:fld id="{A0953816-F7D2-4271-A232-72BC565A99FC}" type="slidenum">
              <a:rPr lang="en-US" sz="1400" b="0" strike="noStrike" spc="-1" smtClean="0">
                <a:solidFill>
                  <a:srgbClr val="000000"/>
                </a:solidFill>
                <a:latin typeface="Times New Roman"/>
              </a:rPr>
              <a:t>12</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425230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559"/>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224"/>
            </a:lvl1pPr>
            <a:lvl2pPr marL="423605" indent="0" algn="ctr">
              <a:buNone/>
              <a:defRPr sz="1853"/>
            </a:lvl2pPr>
            <a:lvl3pPr marL="847210" indent="0" algn="ctr">
              <a:buNone/>
              <a:defRPr sz="1668"/>
            </a:lvl3pPr>
            <a:lvl4pPr marL="1270815" indent="0" algn="ctr">
              <a:buNone/>
              <a:defRPr sz="1482"/>
            </a:lvl4pPr>
            <a:lvl5pPr marL="1694420" indent="0" algn="ctr">
              <a:buNone/>
              <a:defRPr sz="1482"/>
            </a:lvl5pPr>
            <a:lvl6pPr marL="2118025" indent="0" algn="ctr">
              <a:buNone/>
              <a:defRPr sz="1482"/>
            </a:lvl6pPr>
            <a:lvl7pPr marL="2541630" indent="0" algn="ctr">
              <a:buNone/>
              <a:defRPr sz="1482"/>
            </a:lvl7pPr>
            <a:lvl8pPr marL="2965235" indent="0" algn="ctr">
              <a:buNone/>
              <a:defRPr sz="1482"/>
            </a:lvl8pPr>
            <a:lvl9pPr marL="3388840" indent="0" algn="ctr">
              <a:buNone/>
              <a:defRPr sz="148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F7EA25-6C2A-498D-A7FD-2FB0FAED1F7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232692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7EA25-6C2A-498D-A7FD-2FB0FAED1F7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324540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7EA25-6C2A-498D-A7FD-2FB0FAED1F7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316637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7EA25-6C2A-498D-A7FD-2FB0FAED1F7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89849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559"/>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224">
                <a:solidFill>
                  <a:schemeClr val="tx1">
                    <a:tint val="75000"/>
                  </a:schemeClr>
                </a:solidFill>
              </a:defRPr>
            </a:lvl1pPr>
            <a:lvl2pPr marL="423605" indent="0">
              <a:buNone/>
              <a:defRPr sz="1853">
                <a:solidFill>
                  <a:schemeClr val="tx1">
                    <a:tint val="75000"/>
                  </a:schemeClr>
                </a:solidFill>
              </a:defRPr>
            </a:lvl2pPr>
            <a:lvl3pPr marL="847210" indent="0">
              <a:buNone/>
              <a:defRPr sz="1668">
                <a:solidFill>
                  <a:schemeClr val="tx1">
                    <a:tint val="75000"/>
                  </a:schemeClr>
                </a:solidFill>
              </a:defRPr>
            </a:lvl3pPr>
            <a:lvl4pPr marL="1270815" indent="0">
              <a:buNone/>
              <a:defRPr sz="1482">
                <a:solidFill>
                  <a:schemeClr val="tx1">
                    <a:tint val="75000"/>
                  </a:schemeClr>
                </a:solidFill>
              </a:defRPr>
            </a:lvl4pPr>
            <a:lvl5pPr marL="1694420" indent="0">
              <a:buNone/>
              <a:defRPr sz="1482">
                <a:solidFill>
                  <a:schemeClr val="tx1">
                    <a:tint val="75000"/>
                  </a:schemeClr>
                </a:solidFill>
              </a:defRPr>
            </a:lvl5pPr>
            <a:lvl6pPr marL="2118025" indent="0">
              <a:buNone/>
              <a:defRPr sz="1482">
                <a:solidFill>
                  <a:schemeClr val="tx1">
                    <a:tint val="75000"/>
                  </a:schemeClr>
                </a:solidFill>
              </a:defRPr>
            </a:lvl6pPr>
            <a:lvl7pPr marL="2541630" indent="0">
              <a:buNone/>
              <a:defRPr sz="1482">
                <a:solidFill>
                  <a:schemeClr val="tx1">
                    <a:tint val="75000"/>
                  </a:schemeClr>
                </a:solidFill>
              </a:defRPr>
            </a:lvl7pPr>
            <a:lvl8pPr marL="2965235" indent="0">
              <a:buNone/>
              <a:defRPr sz="1482">
                <a:solidFill>
                  <a:schemeClr val="tx1">
                    <a:tint val="75000"/>
                  </a:schemeClr>
                </a:solidFill>
              </a:defRPr>
            </a:lvl8pPr>
            <a:lvl9pPr marL="3388840" indent="0">
              <a:buNone/>
              <a:defRPr sz="148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F7EA25-6C2A-498D-A7FD-2FB0FAED1F76}"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378820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F7EA25-6C2A-498D-A7FD-2FB0FAED1F7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389114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224" b="1"/>
            </a:lvl1pPr>
            <a:lvl2pPr marL="423605" indent="0">
              <a:buNone/>
              <a:defRPr sz="1853" b="1"/>
            </a:lvl2pPr>
            <a:lvl3pPr marL="847210" indent="0">
              <a:buNone/>
              <a:defRPr sz="1668" b="1"/>
            </a:lvl3pPr>
            <a:lvl4pPr marL="1270815" indent="0">
              <a:buNone/>
              <a:defRPr sz="1482" b="1"/>
            </a:lvl4pPr>
            <a:lvl5pPr marL="1694420" indent="0">
              <a:buNone/>
              <a:defRPr sz="1482" b="1"/>
            </a:lvl5pPr>
            <a:lvl6pPr marL="2118025" indent="0">
              <a:buNone/>
              <a:defRPr sz="1482" b="1"/>
            </a:lvl6pPr>
            <a:lvl7pPr marL="2541630" indent="0">
              <a:buNone/>
              <a:defRPr sz="1482" b="1"/>
            </a:lvl7pPr>
            <a:lvl8pPr marL="2965235" indent="0">
              <a:buNone/>
              <a:defRPr sz="1482" b="1"/>
            </a:lvl8pPr>
            <a:lvl9pPr marL="3388840" indent="0">
              <a:buNone/>
              <a:defRPr sz="1482"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24" b="1"/>
            </a:lvl1pPr>
            <a:lvl2pPr marL="423605" indent="0">
              <a:buNone/>
              <a:defRPr sz="1853" b="1"/>
            </a:lvl2pPr>
            <a:lvl3pPr marL="847210" indent="0">
              <a:buNone/>
              <a:defRPr sz="1668" b="1"/>
            </a:lvl3pPr>
            <a:lvl4pPr marL="1270815" indent="0">
              <a:buNone/>
              <a:defRPr sz="1482" b="1"/>
            </a:lvl4pPr>
            <a:lvl5pPr marL="1694420" indent="0">
              <a:buNone/>
              <a:defRPr sz="1482" b="1"/>
            </a:lvl5pPr>
            <a:lvl6pPr marL="2118025" indent="0">
              <a:buNone/>
              <a:defRPr sz="1482" b="1"/>
            </a:lvl6pPr>
            <a:lvl7pPr marL="2541630" indent="0">
              <a:buNone/>
              <a:defRPr sz="1482" b="1"/>
            </a:lvl7pPr>
            <a:lvl8pPr marL="2965235" indent="0">
              <a:buNone/>
              <a:defRPr sz="1482" b="1"/>
            </a:lvl8pPr>
            <a:lvl9pPr marL="3388840" indent="0">
              <a:buNone/>
              <a:defRPr sz="1482"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F7EA25-6C2A-498D-A7FD-2FB0FAED1F76}"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113970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AF7EA25-6C2A-498D-A7FD-2FB0FAED1F76}"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168595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7EA25-6C2A-498D-A7FD-2FB0FAED1F76}"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76580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65"/>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965"/>
            </a:lvl1pPr>
            <a:lvl2pPr>
              <a:defRPr sz="2594"/>
            </a:lvl2pPr>
            <a:lvl3pPr>
              <a:defRPr sz="2224"/>
            </a:lvl3pPr>
            <a:lvl4pPr>
              <a:defRPr sz="1853"/>
            </a:lvl4pPr>
            <a:lvl5pPr>
              <a:defRPr sz="1853"/>
            </a:lvl5pPr>
            <a:lvl6pPr>
              <a:defRPr sz="1853"/>
            </a:lvl6pPr>
            <a:lvl7pPr>
              <a:defRPr sz="1853"/>
            </a:lvl7pPr>
            <a:lvl8pPr>
              <a:defRPr sz="1853"/>
            </a:lvl8pPr>
            <a:lvl9pPr>
              <a:defRPr sz="18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82"/>
            </a:lvl1pPr>
            <a:lvl2pPr marL="423605" indent="0">
              <a:buNone/>
              <a:defRPr sz="1297"/>
            </a:lvl2pPr>
            <a:lvl3pPr marL="847210" indent="0">
              <a:buNone/>
              <a:defRPr sz="1112"/>
            </a:lvl3pPr>
            <a:lvl4pPr marL="1270815" indent="0">
              <a:buNone/>
              <a:defRPr sz="927"/>
            </a:lvl4pPr>
            <a:lvl5pPr marL="1694420" indent="0">
              <a:buNone/>
              <a:defRPr sz="927"/>
            </a:lvl5pPr>
            <a:lvl6pPr marL="2118025" indent="0">
              <a:buNone/>
              <a:defRPr sz="927"/>
            </a:lvl6pPr>
            <a:lvl7pPr marL="2541630" indent="0">
              <a:buNone/>
              <a:defRPr sz="927"/>
            </a:lvl7pPr>
            <a:lvl8pPr marL="2965235" indent="0">
              <a:buNone/>
              <a:defRPr sz="927"/>
            </a:lvl8pPr>
            <a:lvl9pPr marL="3388840" indent="0">
              <a:buNone/>
              <a:defRPr sz="927"/>
            </a:lvl9pPr>
          </a:lstStyle>
          <a:p>
            <a:pPr lvl="0"/>
            <a:r>
              <a:rPr lang="en-US"/>
              <a:t>Click to edit Master text styles</a:t>
            </a:r>
          </a:p>
        </p:txBody>
      </p:sp>
      <p:sp>
        <p:nvSpPr>
          <p:cNvPr id="5" name="Date Placeholder 4"/>
          <p:cNvSpPr>
            <a:spLocks noGrp="1"/>
          </p:cNvSpPr>
          <p:nvPr>
            <p:ph type="dt" sz="half" idx="10"/>
          </p:nvPr>
        </p:nvSpPr>
        <p:spPr/>
        <p:txBody>
          <a:bodyPr/>
          <a:lstStyle/>
          <a:p>
            <a:fld id="{5AF7EA25-6C2A-498D-A7FD-2FB0FAED1F7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347925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96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2965"/>
            </a:lvl1pPr>
            <a:lvl2pPr marL="423605" indent="0">
              <a:buNone/>
              <a:defRPr sz="2594"/>
            </a:lvl2pPr>
            <a:lvl3pPr marL="847210" indent="0">
              <a:buNone/>
              <a:defRPr sz="2224"/>
            </a:lvl3pPr>
            <a:lvl4pPr marL="1270815" indent="0">
              <a:buNone/>
              <a:defRPr sz="1853"/>
            </a:lvl4pPr>
            <a:lvl5pPr marL="1694420" indent="0">
              <a:buNone/>
              <a:defRPr sz="1853"/>
            </a:lvl5pPr>
            <a:lvl6pPr marL="2118025" indent="0">
              <a:buNone/>
              <a:defRPr sz="1853"/>
            </a:lvl6pPr>
            <a:lvl7pPr marL="2541630" indent="0">
              <a:buNone/>
              <a:defRPr sz="1853"/>
            </a:lvl7pPr>
            <a:lvl8pPr marL="2965235" indent="0">
              <a:buNone/>
              <a:defRPr sz="1853"/>
            </a:lvl8pPr>
            <a:lvl9pPr marL="3388840" indent="0">
              <a:buNone/>
              <a:defRPr sz="1853"/>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82"/>
            </a:lvl1pPr>
            <a:lvl2pPr marL="423605" indent="0">
              <a:buNone/>
              <a:defRPr sz="1297"/>
            </a:lvl2pPr>
            <a:lvl3pPr marL="847210" indent="0">
              <a:buNone/>
              <a:defRPr sz="1112"/>
            </a:lvl3pPr>
            <a:lvl4pPr marL="1270815" indent="0">
              <a:buNone/>
              <a:defRPr sz="927"/>
            </a:lvl4pPr>
            <a:lvl5pPr marL="1694420" indent="0">
              <a:buNone/>
              <a:defRPr sz="927"/>
            </a:lvl5pPr>
            <a:lvl6pPr marL="2118025" indent="0">
              <a:buNone/>
              <a:defRPr sz="927"/>
            </a:lvl6pPr>
            <a:lvl7pPr marL="2541630" indent="0">
              <a:buNone/>
              <a:defRPr sz="927"/>
            </a:lvl7pPr>
            <a:lvl8pPr marL="2965235" indent="0">
              <a:buNone/>
              <a:defRPr sz="927"/>
            </a:lvl8pPr>
            <a:lvl9pPr marL="3388840" indent="0">
              <a:buNone/>
              <a:defRPr sz="927"/>
            </a:lvl9pPr>
          </a:lstStyle>
          <a:p>
            <a:pPr lvl="0"/>
            <a:r>
              <a:rPr lang="en-US"/>
              <a:t>Click to edit Master text styles</a:t>
            </a:r>
          </a:p>
        </p:txBody>
      </p:sp>
      <p:sp>
        <p:nvSpPr>
          <p:cNvPr id="5" name="Date Placeholder 4"/>
          <p:cNvSpPr>
            <a:spLocks noGrp="1"/>
          </p:cNvSpPr>
          <p:nvPr>
            <p:ph type="dt" sz="half" idx="10"/>
          </p:nvPr>
        </p:nvSpPr>
        <p:spPr/>
        <p:txBody>
          <a:bodyPr/>
          <a:lstStyle/>
          <a:p>
            <a:fld id="{5AF7EA25-6C2A-498D-A7FD-2FB0FAED1F76}"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790E0-AE69-4667-9FAB-8C1EA9DEB756}" type="slidenum">
              <a:rPr lang="en-US" smtClean="0"/>
              <a:t>‹#›</a:t>
            </a:fld>
            <a:endParaRPr lang="en-US"/>
          </a:p>
        </p:txBody>
      </p:sp>
    </p:spTree>
    <p:extLst>
      <p:ext uri="{BB962C8B-B14F-4D97-AF65-F5344CB8AC3E}">
        <p14:creationId xmlns:p14="http://schemas.microsoft.com/office/powerpoint/2010/main" val="256890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7DF419-8C10-47F0-8D0E-D610AA024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8" name="Picture 7">
            <a:extLst>
              <a:ext uri="{FF2B5EF4-FFF2-40B4-BE49-F238E27FC236}">
                <a16:creationId xmlns:a16="http://schemas.microsoft.com/office/drawing/2014/main" id="{F6C4F860-5A73-438E-80F1-4657694E431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90" y="9978"/>
            <a:ext cx="821735" cy="761313"/>
          </a:xfrm>
          <a:prstGeom prst="rect">
            <a:avLst/>
          </a:prstGeom>
        </p:spPr>
      </p:pic>
      <p:pic>
        <p:nvPicPr>
          <p:cNvPr id="9" name="Picture 8">
            <a:extLst>
              <a:ext uri="{FF2B5EF4-FFF2-40B4-BE49-F238E27FC236}">
                <a16:creationId xmlns:a16="http://schemas.microsoft.com/office/drawing/2014/main" id="{BFE376A8-C0FD-4D6C-995B-6A5A4BB3A36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353800" y="26634"/>
            <a:ext cx="821327" cy="761313"/>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12">
                <a:solidFill>
                  <a:schemeClr val="tx1">
                    <a:tint val="75000"/>
                  </a:schemeClr>
                </a:solidFill>
              </a:defRPr>
            </a:lvl1pPr>
          </a:lstStyle>
          <a:p>
            <a:fld id="{5AF7EA25-6C2A-498D-A7FD-2FB0FAED1F76}" type="datetimeFigureOut">
              <a:rPr lang="en-US" smtClean="0"/>
              <a:t>7/5/2025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12">
                <a:solidFill>
                  <a:schemeClr val="tx1">
                    <a:tint val="75000"/>
                  </a:schemeClr>
                </a:solidFill>
              </a:defRPr>
            </a:lvl1pPr>
          </a:lstStyle>
          <a:p>
            <a:fld id="{398790E0-AE69-4667-9FAB-8C1EA9DEB756}" type="slidenum">
              <a:rPr lang="en-US" smtClean="0"/>
              <a:t>‹#›</a:t>
            </a:fld>
            <a:endParaRPr lang="en-US"/>
          </a:p>
        </p:txBody>
      </p:sp>
      <p:pic>
        <p:nvPicPr>
          <p:cNvPr id="10" name="Picture 9">
            <a:extLst>
              <a:ext uri="{FF2B5EF4-FFF2-40B4-BE49-F238E27FC236}">
                <a16:creationId xmlns:a16="http://schemas.microsoft.com/office/drawing/2014/main" id="{4B594705-0012-4CD3-A161-60B264EED181}"/>
              </a:ext>
            </a:extLst>
          </p:cNvPr>
          <p:cNvPicPr>
            <a:picLocks noChangeAspect="1"/>
          </p:cNvPicPr>
          <p:nvPr userDrawn="1"/>
        </p:nvPicPr>
        <p:blipFill>
          <a:blip r:embed="rId16" cstate="print">
            <a:extLst>
              <a:ext uri="{BEBA8EAE-BF5A-486C-A8C5-ECC9F3942E4B}">
                <a14:imgProps xmlns:a14="http://schemas.microsoft.com/office/drawing/2010/main">
                  <a14:imgLayer r:embed="rId17">
                    <a14:imgEffect>
                      <a14:colorTemperature colorTemp="3722"/>
                    </a14:imgEffect>
                    <a14:imgEffect>
                      <a14:saturation sat="0"/>
                    </a14:imgEffect>
                    <a14:imgEffect>
                      <a14:brightnessContrast bright="36000" contrast="-6000"/>
                    </a14:imgEffect>
                  </a14:imgLayer>
                </a14:imgProps>
              </a:ext>
              <a:ext uri="{28A0092B-C50C-407E-A947-70E740481C1C}">
                <a14:useLocalDpi xmlns:a14="http://schemas.microsoft.com/office/drawing/2010/main" val="0"/>
              </a:ext>
            </a:extLst>
          </a:blip>
          <a:stretch>
            <a:fillRect/>
          </a:stretch>
        </p:blipFill>
        <p:spPr>
          <a:xfrm>
            <a:off x="10844313" y="26635"/>
            <a:ext cx="786372" cy="782662"/>
          </a:xfrm>
          <a:prstGeom prst="rect">
            <a:avLst/>
          </a:prstGeom>
        </p:spPr>
      </p:pic>
    </p:spTree>
    <p:extLst>
      <p:ext uri="{BB962C8B-B14F-4D97-AF65-F5344CB8AC3E}">
        <p14:creationId xmlns:p14="http://schemas.microsoft.com/office/powerpoint/2010/main" val="34124876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847210" rtl="0" eaLnBrk="1" latinLnBrk="0" hangingPunct="1">
        <a:lnSpc>
          <a:spcPct val="90000"/>
        </a:lnSpc>
        <a:spcBef>
          <a:spcPct val="0"/>
        </a:spcBef>
        <a:buNone/>
        <a:defRPr sz="4077" kern="1200">
          <a:solidFill>
            <a:schemeClr val="tx1"/>
          </a:solidFill>
          <a:latin typeface="+mj-lt"/>
          <a:ea typeface="+mj-ea"/>
          <a:cs typeface="+mj-cs"/>
        </a:defRPr>
      </a:lvl1pPr>
    </p:titleStyle>
    <p:bodyStyle>
      <a:lvl1pPr marL="211802" indent="-211802" algn="l" defTabSz="847210" rtl="0" eaLnBrk="1" latinLnBrk="0" hangingPunct="1">
        <a:lnSpc>
          <a:spcPct val="90000"/>
        </a:lnSpc>
        <a:spcBef>
          <a:spcPts val="927"/>
        </a:spcBef>
        <a:buFont typeface="Arial" panose="020B0604020202020204" pitchFamily="34" charset="0"/>
        <a:buChar char="•"/>
        <a:defRPr sz="2594" kern="1200">
          <a:solidFill>
            <a:schemeClr val="tx1"/>
          </a:solidFill>
          <a:latin typeface="+mn-lt"/>
          <a:ea typeface="+mn-ea"/>
          <a:cs typeface="+mn-cs"/>
        </a:defRPr>
      </a:lvl1pPr>
      <a:lvl2pPr marL="635407" indent="-211802" algn="l" defTabSz="847210" rtl="0" eaLnBrk="1" latinLnBrk="0" hangingPunct="1">
        <a:lnSpc>
          <a:spcPct val="90000"/>
        </a:lnSpc>
        <a:spcBef>
          <a:spcPts val="463"/>
        </a:spcBef>
        <a:buFont typeface="Arial" panose="020B0604020202020204" pitchFamily="34" charset="0"/>
        <a:buChar char="•"/>
        <a:defRPr sz="2224" kern="1200">
          <a:solidFill>
            <a:schemeClr val="tx1"/>
          </a:solidFill>
          <a:latin typeface="+mn-lt"/>
          <a:ea typeface="+mn-ea"/>
          <a:cs typeface="+mn-cs"/>
        </a:defRPr>
      </a:lvl2pPr>
      <a:lvl3pPr marL="1059012" indent="-211802" algn="l" defTabSz="847210" rtl="0" eaLnBrk="1" latinLnBrk="0" hangingPunct="1">
        <a:lnSpc>
          <a:spcPct val="90000"/>
        </a:lnSpc>
        <a:spcBef>
          <a:spcPts val="463"/>
        </a:spcBef>
        <a:buFont typeface="Arial" panose="020B0604020202020204" pitchFamily="34" charset="0"/>
        <a:buChar char="•"/>
        <a:defRPr sz="1853" kern="1200">
          <a:solidFill>
            <a:schemeClr val="tx1"/>
          </a:solidFill>
          <a:latin typeface="+mn-lt"/>
          <a:ea typeface="+mn-ea"/>
          <a:cs typeface="+mn-cs"/>
        </a:defRPr>
      </a:lvl3pPr>
      <a:lvl4pPr marL="148261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4pPr>
      <a:lvl5pPr marL="190622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5pPr>
      <a:lvl6pPr marL="232982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6pPr>
      <a:lvl7pPr marL="275343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7pPr>
      <a:lvl8pPr marL="317703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8pPr>
      <a:lvl9pPr marL="360064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9pPr>
    </p:bodyStyle>
    <p:otherStyle>
      <a:defPPr>
        <a:defRPr lang="en-US"/>
      </a:defPPr>
      <a:lvl1pPr marL="0" algn="l" defTabSz="847210" rtl="0" eaLnBrk="1" latinLnBrk="0" hangingPunct="1">
        <a:defRPr sz="1668" kern="1200">
          <a:solidFill>
            <a:schemeClr val="tx1"/>
          </a:solidFill>
          <a:latin typeface="+mn-lt"/>
          <a:ea typeface="+mn-ea"/>
          <a:cs typeface="+mn-cs"/>
        </a:defRPr>
      </a:lvl1pPr>
      <a:lvl2pPr marL="423605" algn="l" defTabSz="847210" rtl="0" eaLnBrk="1" latinLnBrk="0" hangingPunct="1">
        <a:defRPr sz="1668" kern="1200">
          <a:solidFill>
            <a:schemeClr val="tx1"/>
          </a:solidFill>
          <a:latin typeface="+mn-lt"/>
          <a:ea typeface="+mn-ea"/>
          <a:cs typeface="+mn-cs"/>
        </a:defRPr>
      </a:lvl2pPr>
      <a:lvl3pPr marL="847210" algn="l" defTabSz="847210" rtl="0" eaLnBrk="1" latinLnBrk="0" hangingPunct="1">
        <a:defRPr sz="1668" kern="1200">
          <a:solidFill>
            <a:schemeClr val="tx1"/>
          </a:solidFill>
          <a:latin typeface="+mn-lt"/>
          <a:ea typeface="+mn-ea"/>
          <a:cs typeface="+mn-cs"/>
        </a:defRPr>
      </a:lvl3pPr>
      <a:lvl4pPr marL="1270815" algn="l" defTabSz="847210" rtl="0" eaLnBrk="1" latinLnBrk="0" hangingPunct="1">
        <a:defRPr sz="1668" kern="1200">
          <a:solidFill>
            <a:schemeClr val="tx1"/>
          </a:solidFill>
          <a:latin typeface="+mn-lt"/>
          <a:ea typeface="+mn-ea"/>
          <a:cs typeface="+mn-cs"/>
        </a:defRPr>
      </a:lvl4pPr>
      <a:lvl5pPr marL="1694420" algn="l" defTabSz="847210" rtl="0" eaLnBrk="1" latinLnBrk="0" hangingPunct="1">
        <a:defRPr sz="1668" kern="1200">
          <a:solidFill>
            <a:schemeClr val="tx1"/>
          </a:solidFill>
          <a:latin typeface="+mn-lt"/>
          <a:ea typeface="+mn-ea"/>
          <a:cs typeface="+mn-cs"/>
        </a:defRPr>
      </a:lvl5pPr>
      <a:lvl6pPr marL="2118025" algn="l" defTabSz="847210" rtl="0" eaLnBrk="1" latinLnBrk="0" hangingPunct="1">
        <a:defRPr sz="1668" kern="1200">
          <a:solidFill>
            <a:schemeClr val="tx1"/>
          </a:solidFill>
          <a:latin typeface="+mn-lt"/>
          <a:ea typeface="+mn-ea"/>
          <a:cs typeface="+mn-cs"/>
        </a:defRPr>
      </a:lvl6pPr>
      <a:lvl7pPr marL="2541630" algn="l" defTabSz="847210" rtl="0" eaLnBrk="1" latinLnBrk="0" hangingPunct="1">
        <a:defRPr sz="1668" kern="1200">
          <a:solidFill>
            <a:schemeClr val="tx1"/>
          </a:solidFill>
          <a:latin typeface="+mn-lt"/>
          <a:ea typeface="+mn-ea"/>
          <a:cs typeface="+mn-cs"/>
        </a:defRPr>
      </a:lvl7pPr>
      <a:lvl8pPr marL="2965235" algn="l" defTabSz="847210" rtl="0" eaLnBrk="1" latinLnBrk="0" hangingPunct="1">
        <a:defRPr sz="1668" kern="1200">
          <a:solidFill>
            <a:schemeClr val="tx1"/>
          </a:solidFill>
          <a:latin typeface="+mn-lt"/>
          <a:ea typeface="+mn-ea"/>
          <a:cs typeface="+mn-cs"/>
        </a:defRPr>
      </a:lvl8pPr>
      <a:lvl9pPr marL="3388840" algn="l" defTabSz="847210" rtl="0" eaLnBrk="1" latinLnBrk="0" hangingPunct="1">
        <a:defRPr sz="16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PlaceHolder 1"/>
          <p:cNvSpPr>
            <a:spLocks noGrp="1"/>
          </p:cNvSpPr>
          <p:nvPr>
            <p:ph type="ctrTitle"/>
          </p:nvPr>
        </p:nvSpPr>
        <p:spPr>
          <a:xfrm>
            <a:off x="818147" y="1070802"/>
            <a:ext cx="10419347" cy="2006016"/>
          </a:xfrm>
          <a:prstGeom prst="rect">
            <a:avLst/>
          </a:prstGeom>
          <a:noFill/>
          <a:ln w="0">
            <a:noFill/>
          </a:ln>
        </p:spPr>
        <p:txBody>
          <a:bodyPr lIns="91440" tIns="45720" rIns="91440" bIns="45720" anchor="b">
            <a:normAutofit fontScale="90000"/>
          </a:bodyPr>
          <a:lstStyle/>
          <a:p>
            <a:pPr indent="0" defTabSz="914400">
              <a:lnSpc>
                <a:spcPct val="90000"/>
              </a:lnSpc>
              <a:buNone/>
            </a:pPr>
            <a:r>
              <a:rPr lang="en-US" sz="6000" b="1" strike="noStrike" spc="-1" dirty="0">
                <a:solidFill>
                  <a:schemeClr val="bg1"/>
                </a:solidFill>
                <a:latin typeface="Aptos Display"/>
              </a:rPr>
              <a:t>The Evolution of the AI/ML Operations Research Professional</a:t>
            </a:r>
            <a:endParaRPr lang="en-US" sz="6000" b="1" strike="noStrike" spc="-1" dirty="0">
              <a:solidFill>
                <a:schemeClr val="bg1"/>
              </a:solidFill>
              <a:latin typeface="Aptos"/>
            </a:endParaRPr>
          </a:p>
        </p:txBody>
      </p:sp>
      <p:sp>
        <p:nvSpPr>
          <p:cNvPr id="73" name="PlaceHolder 2"/>
          <p:cNvSpPr>
            <a:spLocks noGrp="1"/>
          </p:cNvSpPr>
          <p:nvPr>
            <p:ph type="subTitle" idx="1"/>
          </p:nvPr>
        </p:nvSpPr>
        <p:spPr>
          <a:xfrm>
            <a:off x="1524000" y="3806582"/>
            <a:ext cx="9144000" cy="1210594"/>
          </a:xfrm>
          <a:prstGeom prst="rect">
            <a:avLst/>
          </a:prstGeom>
          <a:noFill/>
          <a:ln w="0">
            <a:noFill/>
          </a:ln>
        </p:spPr>
        <p:txBody>
          <a:bodyPr lIns="91440" tIns="45720" rIns="91440" bIns="45720" anchor="t">
            <a:noAutofit/>
          </a:bodyPr>
          <a:lstStyle/>
          <a:p>
            <a:pPr indent="0" algn="ctr">
              <a:buNone/>
            </a:pPr>
            <a:r>
              <a:rPr lang="en-US" sz="3200" b="1" spc="-1" dirty="0">
                <a:solidFill>
                  <a:schemeClr val="bg1"/>
                </a:solidFill>
                <a:latin typeface="Aptos"/>
              </a:rPr>
              <a:t>Major Iain J. Cruickshank, Ph.D.</a:t>
            </a:r>
          </a:p>
          <a:p>
            <a:pPr indent="0" algn="ctr">
              <a:buNone/>
            </a:pPr>
            <a:r>
              <a:rPr lang="en-US" sz="3200" b="1" spc="-1" dirty="0">
                <a:solidFill>
                  <a:schemeClr val="bg1"/>
                </a:solidFill>
                <a:latin typeface="Aptos"/>
              </a:rPr>
              <a:t>SKOPE</a:t>
            </a:r>
          </a:p>
          <a:p>
            <a:pPr indent="0" algn="ctr">
              <a:buNone/>
            </a:pPr>
            <a:r>
              <a:rPr lang="en-US" sz="3200" b="1" strike="noStrike" spc="-1" dirty="0">
                <a:solidFill>
                  <a:schemeClr val="bg1"/>
                </a:solidFill>
                <a:latin typeface="Aptos"/>
              </a:rPr>
              <a:t>Joint Special Operations Command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5328-FEA9-E4F7-14DC-685FDCB81D97}"/>
            </a:ext>
          </a:extLst>
        </p:cNvPr>
        <p:cNvGrpSpPr/>
        <p:nvPr/>
      </p:nvGrpSpPr>
      <p:grpSpPr>
        <a:xfrm>
          <a:off x="0" y="0"/>
          <a:ext cx="0" cy="0"/>
          <a:chOff x="0" y="0"/>
          <a:chExt cx="0" cy="0"/>
        </a:xfrm>
      </p:grpSpPr>
      <p:sp>
        <p:nvSpPr>
          <p:cNvPr id="102" name="PlaceHolder 1">
            <a:extLst>
              <a:ext uri="{FF2B5EF4-FFF2-40B4-BE49-F238E27FC236}">
                <a16:creationId xmlns:a16="http://schemas.microsoft.com/office/drawing/2014/main" id="{A9743C58-47B9-3DA0-0DB0-93FC9E71537D}"/>
              </a:ext>
            </a:extLst>
          </p:cNvPr>
          <p:cNvSpPr>
            <a:spLocks noGrp="1"/>
          </p:cNvSpPr>
          <p:nvPr>
            <p:ph type="title"/>
          </p:nvPr>
        </p:nvSpPr>
        <p:spPr>
          <a:xfrm>
            <a:off x="838200" y="412499"/>
            <a:ext cx="10515600" cy="757994"/>
          </a:xfrm>
          <a:prstGeom prst="rect">
            <a:avLst/>
          </a:prstGeom>
          <a:noFill/>
          <a:ln w="0">
            <a:noFill/>
          </a:ln>
        </p:spPr>
        <p:txBody>
          <a:bodyPr lIns="91440" tIns="45720" rIns="91440" bIns="45720" anchor="ctr">
            <a:noAutofit/>
          </a:bodyPr>
          <a:lstStyle/>
          <a:p>
            <a:r>
              <a:rPr lang="en-US" b="1" spc="-1" dirty="0">
                <a:solidFill>
                  <a:schemeClr val="bg1"/>
                </a:solidFill>
                <a:latin typeface="Aptos Display"/>
              </a:rPr>
              <a:t>The “Last Mile” in Analytics and AI</a:t>
            </a:r>
            <a:endParaRPr lang="en-US" sz="4400" b="1" strike="noStrike" spc="-1" dirty="0">
              <a:solidFill>
                <a:schemeClr val="bg1"/>
              </a:solidFill>
              <a:latin typeface="Aptos"/>
            </a:endParaRPr>
          </a:p>
        </p:txBody>
      </p:sp>
      <p:sp>
        <p:nvSpPr>
          <p:cNvPr id="5" name="Content Placeholder 4">
            <a:extLst>
              <a:ext uri="{FF2B5EF4-FFF2-40B4-BE49-F238E27FC236}">
                <a16:creationId xmlns:a16="http://schemas.microsoft.com/office/drawing/2014/main" id="{33FC238D-B4BB-0E9D-5E39-A44A0A1B8FE3}"/>
              </a:ext>
            </a:extLst>
          </p:cNvPr>
          <p:cNvSpPr txBox="1">
            <a:spLocks/>
          </p:cNvSpPr>
          <p:nvPr/>
        </p:nvSpPr>
        <p:spPr>
          <a:xfrm>
            <a:off x="753977" y="1765466"/>
            <a:ext cx="5021179" cy="4363369"/>
          </a:xfrm>
          <a:prstGeom prst="rect">
            <a:avLst/>
          </a:prstGeom>
        </p:spPr>
        <p:txBody>
          <a:bodyPr vert="horz" lIns="91440" tIns="45720" rIns="91440" bIns="45720" rtlCol="0">
            <a:normAutofit/>
          </a:bodyPr>
          <a:lstStyle>
            <a:lvl1pPr marL="211802" indent="-211802" algn="l" defTabSz="847210" rtl="0" eaLnBrk="1" latinLnBrk="0" hangingPunct="1">
              <a:lnSpc>
                <a:spcPct val="90000"/>
              </a:lnSpc>
              <a:spcBef>
                <a:spcPts val="927"/>
              </a:spcBef>
              <a:buFont typeface="Arial" panose="020B0604020202020204" pitchFamily="34" charset="0"/>
              <a:buChar char="•"/>
              <a:defRPr sz="2594" kern="1200">
                <a:solidFill>
                  <a:schemeClr val="tx1"/>
                </a:solidFill>
                <a:latin typeface="+mn-lt"/>
                <a:ea typeface="+mn-ea"/>
                <a:cs typeface="+mn-cs"/>
              </a:defRPr>
            </a:lvl1pPr>
            <a:lvl2pPr marL="635407" indent="-211802" algn="l" defTabSz="847210" rtl="0" eaLnBrk="1" latinLnBrk="0" hangingPunct="1">
              <a:lnSpc>
                <a:spcPct val="90000"/>
              </a:lnSpc>
              <a:spcBef>
                <a:spcPts val="463"/>
              </a:spcBef>
              <a:buFont typeface="Arial" panose="020B0604020202020204" pitchFamily="34" charset="0"/>
              <a:buChar char="•"/>
              <a:defRPr sz="2224" kern="1200">
                <a:solidFill>
                  <a:schemeClr val="tx1"/>
                </a:solidFill>
                <a:latin typeface="+mn-lt"/>
                <a:ea typeface="+mn-ea"/>
                <a:cs typeface="+mn-cs"/>
              </a:defRPr>
            </a:lvl2pPr>
            <a:lvl3pPr marL="1059012" indent="-211802" algn="l" defTabSz="847210" rtl="0" eaLnBrk="1" latinLnBrk="0" hangingPunct="1">
              <a:lnSpc>
                <a:spcPct val="90000"/>
              </a:lnSpc>
              <a:spcBef>
                <a:spcPts val="463"/>
              </a:spcBef>
              <a:buFont typeface="Arial" panose="020B0604020202020204" pitchFamily="34" charset="0"/>
              <a:buChar char="•"/>
              <a:defRPr sz="1853" kern="1200">
                <a:solidFill>
                  <a:schemeClr val="tx1"/>
                </a:solidFill>
                <a:latin typeface="+mn-lt"/>
                <a:ea typeface="+mn-ea"/>
                <a:cs typeface="+mn-cs"/>
              </a:defRPr>
            </a:lvl3pPr>
            <a:lvl4pPr marL="148261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4pPr>
            <a:lvl5pPr marL="190622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5pPr>
            <a:lvl6pPr marL="232982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6pPr>
            <a:lvl7pPr marL="275343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7pPr>
            <a:lvl8pPr marL="317703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8pPr>
            <a:lvl9pPr marL="360064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9pPr>
          </a:lstStyle>
          <a:p>
            <a:endParaRPr lang="en-US" dirty="0">
              <a:solidFill>
                <a:schemeClr val="bg1"/>
              </a:solidFill>
            </a:endParaRPr>
          </a:p>
        </p:txBody>
      </p:sp>
      <p:sp>
        <p:nvSpPr>
          <p:cNvPr id="6" name="Content Placeholder 4">
            <a:extLst>
              <a:ext uri="{FF2B5EF4-FFF2-40B4-BE49-F238E27FC236}">
                <a16:creationId xmlns:a16="http://schemas.microsoft.com/office/drawing/2014/main" id="{C0A0EB30-2278-9476-B752-8CEF693AC12D}"/>
              </a:ext>
            </a:extLst>
          </p:cNvPr>
          <p:cNvSpPr txBox="1">
            <a:spLocks/>
          </p:cNvSpPr>
          <p:nvPr/>
        </p:nvSpPr>
        <p:spPr>
          <a:xfrm>
            <a:off x="906376" y="1415376"/>
            <a:ext cx="6000261" cy="4340970"/>
          </a:xfrm>
          <a:prstGeom prst="rect">
            <a:avLst/>
          </a:prstGeom>
        </p:spPr>
        <p:txBody>
          <a:bodyPr vert="horz" lIns="91440" tIns="45720" rIns="91440" bIns="45720" rtlCol="0">
            <a:normAutofit fontScale="92500" lnSpcReduction="20000"/>
          </a:bodyPr>
          <a:lstStyle>
            <a:lvl1pPr marL="211802" indent="-211802" algn="l" defTabSz="847210" rtl="0" eaLnBrk="1" latinLnBrk="0" hangingPunct="1">
              <a:lnSpc>
                <a:spcPct val="90000"/>
              </a:lnSpc>
              <a:spcBef>
                <a:spcPts val="927"/>
              </a:spcBef>
              <a:buFont typeface="Arial" panose="020B0604020202020204" pitchFamily="34" charset="0"/>
              <a:buChar char="•"/>
              <a:defRPr sz="2594" kern="1200">
                <a:solidFill>
                  <a:schemeClr val="tx1"/>
                </a:solidFill>
                <a:latin typeface="+mn-lt"/>
                <a:ea typeface="+mn-ea"/>
                <a:cs typeface="+mn-cs"/>
              </a:defRPr>
            </a:lvl1pPr>
            <a:lvl2pPr marL="635407" indent="-211802" algn="l" defTabSz="847210" rtl="0" eaLnBrk="1" latinLnBrk="0" hangingPunct="1">
              <a:lnSpc>
                <a:spcPct val="90000"/>
              </a:lnSpc>
              <a:spcBef>
                <a:spcPts val="463"/>
              </a:spcBef>
              <a:buFont typeface="Arial" panose="020B0604020202020204" pitchFamily="34" charset="0"/>
              <a:buChar char="•"/>
              <a:defRPr sz="2224" kern="1200">
                <a:solidFill>
                  <a:schemeClr val="tx1"/>
                </a:solidFill>
                <a:latin typeface="+mn-lt"/>
                <a:ea typeface="+mn-ea"/>
                <a:cs typeface="+mn-cs"/>
              </a:defRPr>
            </a:lvl2pPr>
            <a:lvl3pPr marL="1059012" indent="-211802" algn="l" defTabSz="847210" rtl="0" eaLnBrk="1" latinLnBrk="0" hangingPunct="1">
              <a:lnSpc>
                <a:spcPct val="90000"/>
              </a:lnSpc>
              <a:spcBef>
                <a:spcPts val="463"/>
              </a:spcBef>
              <a:buFont typeface="Arial" panose="020B0604020202020204" pitchFamily="34" charset="0"/>
              <a:buChar char="•"/>
              <a:defRPr sz="1853" kern="1200">
                <a:solidFill>
                  <a:schemeClr val="tx1"/>
                </a:solidFill>
                <a:latin typeface="+mn-lt"/>
                <a:ea typeface="+mn-ea"/>
                <a:cs typeface="+mn-cs"/>
              </a:defRPr>
            </a:lvl3pPr>
            <a:lvl4pPr marL="148261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4pPr>
            <a:lvl5pPr marL="190622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5pPr>
            <a:lvl6pPr marL="232982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6pPr>
            <a:lvl7pPr marL="275343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7pPr>
            <a:lvl8pPr marL="317703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8pPr>
            <a:lvl9pPr marL="360064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9pPr>
          </a:lstStyle>
          <a:p>
            <a:r>
              <a:rPr lang="en-US" dirty="0">
                <a:solidFill>
                  <a:schemeClr val="bg1"/>
                </a:solidFill>
              </a:rPr>
              <a:t>Recent push in U.S. Military to contract for digital technology, including AI</a:t>
            </a:r>
          </a:p>
          <a:p>
            <a:r>
              <a:rPr lang="en-US" dirty="0">
                <a:solidFill>
                  <a:schemeClr val="bg1"/>
                </a:solidFill>
              </a:rPr>
              <a:t>Some axioms when it comes contracting for AI:</a:t>
            </a:r>
          </a:p>
          <a:p>
            <a:pPr lvl="1"/>
            <a:r>
              <a:rPr lang="en-US" dirty="0">
                <a:solidFill>
                  <a:schemeClr val="bg1"/>
                </a:solidFill>
              </a:rPr>
              <a:t>There is no monolithic solution that will encompass every operational use case</a:t>
            </a:r>
          </a:p>
          <a:p>
            <a:pPr lvl="1"/>
            <a:r>
              <a:rPr lang="en-US" dirty="0">
                <a:solidFill>
                  <a:schemeClr val="bg1"/>
                </a:solidFill>
              </a:rPr>
              <a:t>AI-enabled systems will always require maintenance</a:t>
            </a:r>
          </a:p>
          <a:p>
            <a:pPr lvl="1"/>
            <a:r>
              <a:rPr lang="en-US" dirty="0">
                <a:solidFill>
                  <a:schemeClr val="bg1"/>
                </a:solidFill>
              </a:rPr>
              <a:t>Modularity and flexibility is more important than polished and exquisitely optimized tools</a:t>
            </a:r>
          </a:p>
          <a:p>
            <a:pPr lvl="1"/>
            <a:r>
              <a:rPr lang="en-US" dirty="0">
                <a:solidFill>
                  <a:schemeClr val="bg1"/>
                </a:solidFill>
              </a:rPr>
              <a:t>There is a critical role for industry to play in military AI; industry can make military AI better</a:t>
            </a:r>
          </a:p>
          <a:p>
            <a:r>
              <a:rPr lang="en-US" dirty="0">
                <a:solidFill>
                  <a:schemeClr val="bg1"/>
                </a:solidFill>
              </a:rPr>
              <a:t>Service personnel are required to bridge the “last mile” of delivering military AI capability</a:t>
            </a:r>
          </a:p>
          <a:p>
            <a:pPr lvl="1"/>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026" name="Picture 2" descr="Ai / Artificial Intelligence | OpenAI won a $200 million U.S. Defense  contract to build AI tools for national security. The &quot;OpenAI for  Government&quot; program offers custom... | Instagram">
            <a:extLst>
              <a:ext uri="{FF2B5EF4-FFF2-40B4-BE49-F238E27FC236}">
                <a16:creationId xmlns:a16="http://schemas.microsoft.com/office/drawing/2014/main" id="{D2FCD619-59AC-DB89-C188-5159AE4D4A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3453" y="1415376"/>
            <a:ext cx="2283467" cy="2851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vanced AI/ML Capabilities for US Department of Defense - Defense  Advancement">
            <a:extLst>
              <a:ext uri="{FF2B5EF4-FFF2-40B4-BE49-F238E27FC236}">
                <a16:creationId xmlns:a16="http://schemas.microsoft.com/office/drawing/2014/main" id="{78B104D9-17A1-C1F0-FCAE-6C81E3AF7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872" y="3848306"/>
            <a:ext cx="3651751" cy="1908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lantir Expands Army Vantage Partnership with $618.9M Contr">
            <a:extLst>
              <a:ext uri="{FF2B5EF4-FFF2-40B4-BE49-F238E27FC236}">
                <a16:creationId xmlns:a16="http://schemas.microsoft.com/office/drawing/2014/main" id="{7951A3BC-FBB5-3A9C-A972-0BC5B333EE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9929"/>
          <a:stretch>
            <a:fillRect/>
          </a:stretch>
        </p:blipFill>
        <p:spPr bwMode="auto">
          <a:xfrm>
            <a:off x="9701719" y="1645192"/>
            <a:ext cx="2166026" cy="28243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B324652-EBA7-E9A9-3356-6E67097E4EFA}"/>
              </a:ext>
            </a:extLst>
          </p:cNvPr>
          <p:cNvSpPr/>
          <p:nvPr/>
        </p:nvSpPr>
        <p:spPr>
          <a:xfrm>
            <a:off x="428290" y="5870169"/>
            <a:ext cx="11633734" cy="822133"/>
          </a:xfrm>
          <a:prstGeom prst="round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rPr>
              <a:t>Militaries will always need AI personnel in the ranks, no matter how much they spend on contracting for AI</a:t>
            </a:r>
          </a:p>
        </p:txBody>
      </p:sp>
    </p:spTree>
    <p:extLst>
      <p:ext uri="{BB962C8B-B14F-4D97-AF65-F5344CB8AC3E}">
        <p14:creationId xmlns:p14="http://schemas.microsoft.com/office/powerpoint/2010/main" val="404646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B7FD-E0E2-170C-4C78-8A3EDD6A040F}"/>
            </a:ext>
          </a:extLst>
        </p:cNvPr>
        <p:cNvGrpSpPr/>
        <p:nvPr/>
      </p:nvGrpSpPr>
      <p:grpSpPr>
        <a:xfrm>
          <a:off x="0" y="0"/>
          <a:ext cx="0" cy="0"/>
          <a:chOff x="0" y="0"/>
          <a:chExt cx="0" cy="0"/>
        </a:xfrm>
      </p:grpSpPr>
      <p:sp>
        <p:nvSpPr>
          <p:cNvPr id="102" name="PlaceHolder 1">
            <a:extLst>
              <a:ext uri="{FF2B5EF4-FFF2-40B4-BE49-F238E27FC236}">
                <a16:creationId xmlns:a16="http://schemas.microsoft.com/office/drawing/2014/main" id="{AB430928-F3F1-0102-C5D1-CB82A8EEF4B8}"/>
              </a:ext>
            </a:extLst>
          </p:cNvPr>
          <p:cNvSpPr>
            <a:spLocks noGrp="1"/>
          </p:cNvSpPr>
          <p:nvPr>
            <p:ph type="title"/>
          </p:nvPr>
        </p:nvSpPr>
        <p:spPr>
          <a:xfrm>
            <a:off x="838200" y="490319"/>
            <a:ext cx="10515600" cy="757994"/>
          </a:xfrm>
          <a:prstGeom prst="rect">
            <a:avLst/>
          </a:prstGeom>
          <a:noFill/>
          <a:ln w="0">
            <a:noFill/>
          </a:ln>
        </p:spPr>
        <p:txBody>
          <a:bodyPr lIns="91440" tIns="45720" rIns="91440" bIns="45720" anchor="ctr">
            <a:noAutofit/>
          </a:bodyPr>
          <a:lstStyle/>
          <a:p>
            <a:r>
              <a:rPr lang="en-US" b="1" spc="-1" dirty="0">
                <a:solidFill>
                  <a:schemeClr val="bg1"/>
                </a:solidFill>
                <a:latin typeface="Aptos Display"/>
              </a:rPr>
              <a:t>The AI/ML Officer in the U.S. Army</a:t>
            </a:r>
            <a:endParaRPr lang="en-US" sz="4400" b="1" strike="noStrike" spc="-1" dirty="0">
              <a:solidFill>
                <a:schemeClr val="bg1"/>
              </a:solidFill>
              <a:latin typeface="Aptos"/>
            </a:endParaRPr>
          </a:p>
        </p:txBody>
      </p:sp>
      <p:pic>
        <p:nvPicPr>
          <p:cNvPr id="4" name="Content Placeholder 3">
            <a:extLst>
              <a:ext uri="{FF2B5EF4-FFF2-40B4-BE49-F238E27FC236}">
                <a16:creationId xmlns:a16="http://schemas.microsoft.com/office/drawing/2014/main" id="{6FFFE5F9-F92E-86C0-BEA7-13F4101DAC59}"/>
              </a:ext>
            </a:extLst>
          </p:cNvPr>
          <p:cNvPicPr>
            <a:picLocks noGrp="1" noChangeAspect="1"/>
          </p:cNvPicPr>
          <p:nvPr>
            <p:ph idx="1"/>
          </p:nvPr>
        </p:nvPicPr>
        <p:blipFill>
          <a:blip r:embed="rId2"/>
          <a:srcRect l="11608" t="27568" r="71139" b="4887"/>
          <a:stretch>
            <a:fillRect/>
          </a:stretch>
        </p:blipFill>
        <p:spPr>
          <a:xfrm>
            <a:off x="7305472" y="1415375"/>
            <a:ext cx="4501325" cy="4956242"/>
          </a:xfrm>
        </p:spPr>
      </p:pic>
      <p:sp>
        <p:nvSpPr>
          <p:cNvPr id="5" name="Content Placeholder 4">
            <a:extLst>
              <a:ext uri="{FF2B5EF4-FFF2-40B4-BE49-F238E27FC236}">
                <a16:creationId xmlns:a16="http://schemas.microsoft.com/office/drawing/2014/main" id="{F173FBEF-333D-950E-389E-FDE24D0A2339}"/>
              </a:ext>
            </a:extLst>
          </p:cNvPr>
          <p:cNvSpPr txBox="1">
            <a:spLocks/>
          </p:cNvSpPr>
          <p:nvPr/>
        </p:nvSpPr>
        <p:spPr>
          <a:xfrm>
            <a:off x="753977" y="1765466"/>
            <a:ext cx="5021179" cy="4363369"/>
          </a:xfrm>
          <a:prstGeom prst="rect">
            <a:avLst/>
          </a:prstGeom>
        </p:spPr>
        <p:txBody>
          <a:bodyPr vert="horz" lIns="91440" tIns="45720" rIns="91440" bIns="45720" rtlCol="0">
            <a:normAutofit/>
          </a:bodyPr>
          <a:lstStyle>
            <a:lvl1pPr marL="211802" indent="-211802" algn="l" defTabSz="847210" rtl="0" eaLnBrk="1" latinLnBrk="0" hangingPunct="1">
              <a:lnSpc>
                <a:spcPct val="90000"/>
              </a:lnSpc>
              <a:spcBef>
                <a:spcPts val="927"/>
              </a:spcBef>
              <a:buFont typeface="Arial" panose="020B0604020202020204" pitchFamily="34" charset="0"/>
              <a:buChar char="•"/>
              <a:defRPr sz="2594" kern="1200">
                <a:solidFill>
                  <a:schemeClr val="tx1"/>
                </a:solidFill>
                <a:latin typeface="+mn-lt"/>
                <a:ea typeface="+mn-ea"/>
                <a:cs typeface="+mn-cs"/>
              </a:defRPr>
            </a:lvl1pPr>
            <a:lvl2pPr marL="635407" indent="-211802" algn="l" defTabSz="847210" rtl="0" eaLnBrk="1" latinLnBrk="0" hangingPunct="1">
              <a:lnSpc>
                <a:spcPct val="90000"/>
              </a:lnSpc>
              <a:spcBef>
                <a:spcPts val="463"/>
              </a:spcBef>
              <a:buFont typeface="Arial" panose="020B0604020202020204" pitchFamily="34" charset="0"/>
              <a:buChar char="•"/>
              <a:defRPr sz="2224" kern="1200">
                <a:solidFill>
                  <a:schemeClr val="tx1"/>
                </a:solidFill>
                <a:latin typeface="+mn-lt"/>
                <a:ea typeface="+mn-ea"/>
                <a:cs typeface="+mn-cs"/>
              </a:defRPr>
            </a:lvl2pPr>
            <a:lvl3pPr marL="1059012" indent="-211802" algn="l" defTabSz="847210" rtl="0" eaLnBrk="1" latinLnBrk="0" hangingPunct="1">
              <a:lnSpc>
                <a:spcPct val="90000"/>
              </a:lnSpc>
              <a:spcBef>
                <a:spcPts val="463"/>
              </a:spcBef>
              <a:buFont typeface="Arial" panose="020B0604020202020204" pitchFamily="34" charset="0"/>
              <a:buChar char="•"/>
              <a:defRPr sz="1853" kern="1200">
                <a:solidFill>
                  <a:schemeClr val="tx1"/>
                </a:solidFill>
                <a:latin typeface="+mn-lt"/>
                <a:ea typeface="+mn-ea"/>
                <a:cs typeface="+mn-cs"/>
              </a:defRPr>
            </a:lvl3pPr>
            <a:lvl4pPr marL="148261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4pPr>
            <a:lvl5pPr marL="190622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5pPr>
            <a:lvl6pPr marL="232982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6pPr>
            <a:lvl7pPr marL="275343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7pPr>
            <a:lvl8pPr marL="317703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8pPr>
            <a:lvl9pPr marL="360064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9pPr>
          </a:lstStyle>
          <a:p>
            <a:endParaRPr lang="en-US" dirty="0">
              <a:solidFill>
                <a:schemeClr val="bg1"/>
              </a:solidFill>
            </a:endParaRPr>
          </a:p>
        </p:txBody>
      </p:sp>
      <p:sp>
        <p:nvSpPr>
          <p:cNvPr id="6" name="Content Placeholder 4">
            <a:extLst>
              <a:ext uri="{FF2B5EF4-FFF2-40B4-BE49-F238E27FC236}">
                <a16:creationId xmlns:a16="http://schemas.microsoft.com/office/drawing/2014/main" id="{331DE372-A69C-0F98-3A86-FEE4031A84B2}"/>
              </a:ext>
            </a:extLst>
          </p:cNvPr>
          <p:cNvSpPr txBox="1">
            <a:spLocks/>
          </p:cNvSpPr>
          <p:nvPr/>
        </p:nvSpPr>
        <p:spPr>
          <a:xfrm>
            <a:off x="906377" y="1415376"/>
            <a:ext cx="5338780" cy="4865860"/>
          </a:xfrm>
          <a:prstGeom prst="rect">
            <a:avLst/>
          </a:prstGeom>
        </p:spPr>
        <p:txBody>
          <a:bodyPr vert="horz" lIns="91440" tIns="45720" rIns="91440" bIns="45720" rtlCol="0">
            <a:normAutofit lnSpcReduction="10000"/>
          </a:bodyPr>
          <a:lstStyle>
            <a:lvl1pPr marL="211802" indent="-211802" algn="l" defTabSz="847210" rtl="0" eaLnBrk="1" latinLnBrk="0" hangingPunct="1">
              <a:lnSpc>
                <a:spcPct val="90000"/>
              </a:lnSpc>
              <a:spcBef>
                <a:spcPts val="927"/>
              </a:spcBef>
              <a:buFont typeface="Arial" panose="020B0604020202020204" pitchFamily="34" charset="0"/>
              <a:buChar char="•"/>
              <a:defRPr sz="2594" kern="1200">
                <a:solidFill>
                  <a:schemeClr val="tx1"/>
                </a:solidFill>
                <a:latin typeface="+mn-lt"/>
                <a:ea typeface="+mn-ea"/>
                <a:cs typeface="+mn-cs"/>
              </a:defRPr>
            </a:lvl1pPr>
            <a:lvl2pPr marL="635407" indent="-211802" algn="l" defTabSz="847210" rtl="0" eaLnBrk="1" latinLnBrk="0" hangingPunct="1">
              <a:lnSpc>
                <a:spcPct val="90000"/>
              </a:lnSpc>
              <a:spcBef>
                <a:spcPts val="463"/>
              </a:spcBef>
              <a:buFont typeface="Arial" panose="020B0604020202020204" pitchFamily="34" charset="0"/>
              <a:buChar char="•"/>
              <a:defRPr sz="2224" kern="1200">
                <a:solidFill>
                  <a:schemeClr val="tx1"/>
                </a:solidFill>
                <a:latin typeface="+mn-lt"/>
                <a:ea typeface="+mn-ea"/>
                <a:cs typeface="+mn-cs"/>
              </a:defRPr>
            </a:lvl2pPr>
            <a:lvl3pPr marL="1059012" indent="-211802" algn="l" defTabSz="847210" rtl="0" eaLnBrk="1" latinLnBrk="0" hangingPunct="1">
              <a:lnSpc>
                <a:spcPct val="90000"/>
              </a:lnSpc>
              <a:spcBef>
                <a:spcPts val="463"/>
              </a:spcBef>
              <a:buFont typeface="Arial" panose="020B0604020202020204" pitchFamily="34" charset="0"/>
              <a:buChar char="•"/>
              <a:defRPr sz="1853" kern="1200">
                <a:solidFill>
                  <a:schemeClr val="tx1"/>
                </a:solidFill>
                <a:latin typeface="+mn-lt"/>
                <a:ea typeface="+mn-ea"/>
                <a:cs typeface="+mn-cs"/>
              </a:defRPr>
            </a:lvl3pPr>
            <a:lvl4pPr marL="148261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4pPr>
            <a:lvl5pPr marL="190622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5pPr>
            <a:lvl6pPr marL="232982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6pPr>
            <a:lvl7pPr marL="275343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7pPr>
            <a:lvl8pPr marL="3177037"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8pPr>
            <a:lvl9pPr marL="3600642" indent="-211802" algn="l" defTabSz="847210" rtl="0" eaLnBrk="1" latinLnBrk="0" hangingPunct="1">
              <a:lnSpc>
                <a:spcPct val="90000"/>
              </a:lnSpc>
              <a:spcBef>
                <a:spcPts val="463"/>
              </a:spcBef>
              <a:buFont typeface="Arial" panose="020B0604020202020204" pitchFamily="34" charset="0"/>
              <a:buChar char="•"/>
              <a:defRPr sz="1668" kern="1200">
                <a:solidFill>
                  <a:schemeClr val="tx1"/>
                </a:solidFill>
                <a:latin typeface="+mn-lt"/>
                <a:ea typeface="+mn-ea"/>
                <a:cs typeface="+mn-cs"/>
              </a:defRPr>
            </a:lvl9pPr>
          </a:lstStyle>
          <a:p>
            <a:r>
              <a:rPr lang="en-US" dirty="0">
                <a:solidFill>
                  <a:schemeClr val="bg1"/>
                </a:solidFill>
              </a:rPr>
              <a:t>Adding a new Area of Concertation (AOC) to ORSA Branch (Functional Area 49)</a:t>
            </a:r>
          </a:p>
          <a:p>
            <a:pPr lvl="1"/>
            <a:r>
              <a:rPr lang="en-US" dirty="0">
                <a:solidFill>
                  <a:schemeClr val="bg1"/>
                </a:solidFill>
              </a:rPr>
              <a:t>49B: AI/ML Officer</a:t>
            </a:r>
          </a:p>
          <a:p>
            <a:r>
              <a:rPr lang="en-US" dirty="0">
                <a:solidFill>
                  <a:schemeClr val="bg1"/>
                </a:solidFill>
              </a:rPr>
              <a:t>Also adding a warrant officer career field: 490B</a:t>
            </a:r>
          </a:p>
          <a:p>
            <a:r>
              <a:rPr lang="en-US" dirty="0">
                <a:solidFill>
                  <a:schemeClr val="bg1"/>
                </a:solidFill>
              </a:rPr>
              <a:t>Fundamental work  roles of Data Scientist and AI/ML Engineer</a:t>
            </a:r>
          </a:p>
          <a:p>
            <a:r>
              <a:rPr lang="en-US" dirty="0">
                <a:solidFill>
                  <a:schemeClr val="bg1"/>
                </a:solidFill>
              </a:rPr>
              <a:t>Career paths working on “operational data teams” up to Chief Data/AI/Technology Officers for Major Commands and the Army and Joint Force</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5013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838200" y="329031"/>
            <a:ext cx="10085962" cy="694700"/>
          </a:xfrm>
          <a:prstGeom prst="rect">
            <a:avLst/>
          </a:prstGeom>
          <a:noFill/>
          <a:ln w="0">
            <a:noFill/>
          </a:ln>
        </p:spPr>
        <p:txBody>
          <a:bodyPr lIns="91440" tIns="45720" rIns="91440" bIns="45720" anchor="ctr">
            <a:noAutofit/>
          </a:bodyPr>
          <a:lstStyle/>
          <a:p>
            <a:pPr indent="0" defTabSz="914400">
              <a:lnSpc>
                <a:spcPct val="90000"/>
              </a:lnSpc>
              <a:buNone/>
            </a:pPr>
            <a:r>
              <a:rPr lang="en-US" sz="4000" b="1" strike="noStrike" spc="-1" dirty="0">
                <a:solidFill>
                  <a:schemeClr val="bg1"/>
                </a:solidFill>
                <a:latin typeface="Aptos Display"/>
              </a:rPr>
              <a:t>Implications of the AI Revolution for the Military OR Profession</a:t>
            </a:r>
            <a:endParaRPr lang="en-US" sz="4000" b="1" strike="noStrike" spc="-1" dirty="0">
              <a:solidFill>
                <a:schemeClr val="bg1"/>
              </a:solidFill>
              <a:latin typeface="Aptos"/>
            </a:endParaRPr>
          </a:p>
        </p:txBody>
      </p:sp>
      <p:sp>
        <p:nvSpPr>
          <p:cNvPr id="4" name="Content Placeholder 3">
            <a:extLst>
              <a:ext uri="{FF2B5EF4-FFF2-40B4-BE49-F238E27FC236}">
                <a16:creationId xmlns:a16="http://schemas.microsoft.com/office/drawing/2014/main" id="{A02592CE-5645-47FB-9EAA-B6B80D94FFF4}"/>
              </a:ext>
            </a:extLst>
          </p:cNvPr>
          <p:cNvSpPr>
            <a:spLocks noGrp="1"/>
          </p:cNvSpPr>
          <p:nvPr>
            <p:ph idx="1"/>
          </p:nvPr>
        </p:nvSpPr>
        <p:spPr>
          <a:xfrm>
            <a:off x="838200" y="1825624"/>
            <a:ext cx="10515600" cy="4703346"/>
          </a:xfrm>
        </p:spPr>
        <p:txBody>
          <a:bodyPr>
            <a:normAutofit/>
          </a:bodyPr>
          <a:lstStyle/>
          <a:p>
            <a:pPr>
              <a:spcAft>
                <a:spcPts val="300"/>
              </a:spcAft>
            </a:pPr>
            <a:r>
              <a:rPr lang="en-US" dirty="0">
                <a:solidFill>
                  <a:schemeClr val="bg1"/>
                </a:solidFill>
              </a:rPr>
              <a:t>There is a consistent knowledge gap in software engineering for most OR professionals when creating AI solutions</a:t>
            </a:r>
          </a:p>
          <a:p>
            <a:pPr lvl="1">
              <a:spcAft>
                <a:spcPts val="300"/>
              </a:spcAft>
            </a:pPr>
            <a:r>
              <a:rPr lang="en-US" dirty="0">
                <a:solidFill>
                  <a:schemeClr val="bg1"/>
                </a:solidFill>
              </a:rPr>
              <a:t> It is usually a steep learning curve </a:t>
            </a:r>
          </a:p>
          <a:p>
            <a:pPr>
              <a:spcAft>
                <a:spcPts val="300"/>
              </a:spcAft>
            </a:pPr>
            <a:r>
              <a:rPr lang="en-US" dirty="0">
                <a:solidFill>
                  <a:schemeClr val="bg1"/>
                </a:solidFill>
              </a:rPr>
              <a:t>A healthy, open-source AI ecosystem is critical to AI practitioners in the military</a:t>
            </a:r>
          </a:p>
          <a:p>
            <a:pPr lvl="1">
              <a:spcAft>
                <a:spcPts val="300"/>
              </a:spcAft>
            </a:pPr>
            <a:r>
              <a:rPr lang="en-US" dirty="0">
                <a:solidFill>
                  <a:schemeClr val="bg1"/>
                </a:solidFill>
              </a:rPr>
              <a:t>There will always industry involvement in AI solutions, but we need open-source AI</a:t>
            </a:r>
          </a:p>
          <a:p>
            <a:pPr lvl="1">
              <a:spcAft>
                <a:spcPts val="300"/>
              </a:spcAft>
            </a:pPr>
            <a:r>
              <a:rPr lang="en-US" dirty="0">
                <a:solidFill>
                  <a:schemeClr val="bg1"/>
                </a:solidFill>
              </a:rPr>
              <a:t>AI solution pipeline: prototype with users → contract for scale →maintain in the services</a:t>
            </a:r>
          </a:p>
          <a:p>
            <a:pPr>
              <a:spcAft>
                <a:spcPts val="300"/>
              </a:spcAft>
            </a:pPr>
            <a:r>
              <a:rPr lang="en-US" dirty="0">
                <a:solidFill>
                  <a:schemeClr val="bg1"/>
                </a:solidFill>
              </a:rPr>
              <a:t>The value proposition of a Military OR professional is changing</a:t>
            </a:r>
          </a:p>
          <a:p>
            <a:pPr lvl="1">
              <a:spcAft>
                <a:spcPts val="300"/>
              </a:spcAft>
            </a:pPr>
            <a:r>
              <a:rPr lang="en-US" dirty="0">
                <a:solidFill>
                  <a:schemeClr val="bg1"/>
                </a:solidFill>
              </a:rPr>
              <a:t>If a domain expert can run the kinds of analyses we used to rely on an OR professional for, why do we need that OR professional?</a:t>
            </a:r>
          </a:p>
          <a:p>
            <a:pPr>
              <a:spcAft>
                <a:spcPts val="300"/>
              </a:spcAft>
            </a:pPr>
            <a:endParaRPr lang="en-US" dirty="0">
              <a:solidFill>
                <a:schemeClr val="bg1"/>
              </a:solidFill>
            </a:endParaRPr>
          </a:p>
          <a:p>
            <a:pPr>
              <a:spcAft>
                <a:spcPts val="300"/>
              </a:spcAft>
            </a:pP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82043-C211-5886-C5B9-03940EC9CF48}"/>
            </a:ext>
          </a:extLst>
        </p:cNvPr>
        <p:cNvGrpSpPr/>
        <p:nvPr/>
      </p:nvGrpSpPr>
      <p:grpSpPr>
        <a:xfrm>
          <a:off x="0" y="0"/>
          <a:ext cx="0" cy="0"/>
          <a:chOff x="0" y="0"/>
          <a:chExt cx="0" cy="0"/>
        </a:xfrm>
      </p:grpSpPr>
      <p:sp>
        <p:nvSpPr>
          <p:cNvPr id="80" name="PlaceHolder 1">
            <a:extLst>
              <a:ext uri="{FF2B5EF4-FFF2-40B4-BE49-F238E27FC236}">
                <a16:creationId xmlns:a16="http://schemas.microsoft.com/office/drawing/2014/main" id="{50214048-B289-8189-7F40-6B1052498433}"/>
              </a:ext>
            </a:extLst>
          </p:cNvPr>
          <p:cNvSpPr>
            <a:spLocks noGrp="1"/>
          </p:cNvSpPr>
          <p:nvPr>
            <p:ph type="title"/>
          </p:nvPr>
        </p:nvSpPr>
        <p:spPr>
          <a:xfrm>
            <a:off x="838200" y="365127"/>
            <a:ext cx="10515600" cy="1066632"/>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Contemporary OR in the U.S. Army</a:t>
            </a:r>
            <a:endParaRPr lang="en-US" sz="4400" b="1" strike="noStrike" spc="-1" dirty="0">
              <a:solidFill>
                <a:schemeClr val="bg1"/>
              </a:solidFill>
              <a:latin typeface="Aptos"/>
            </a:endParaRPr>
          </a:p>
        </p:txBody>
      </p:sp>
      <p:sp>
        <p:nvSpPr>
          <p:cNvPr id="5" name="Content Placeholder 4">
            <a:extLst>
              <a:ext uri="{FF2B5EF4-FFF2-40B4-BE49-F238E27FC236}">
                <a16:creationId xmlns:a16="http://schemas.microsoft.com/office/drawing/2014/main" id="{BFC09DD0-43D2-41E0-D9A6-B1A739B67DB7}"/>
              </a:ext>
            </a:extLst>
          </p:cNvPr>
          <p:cNvSpPr>
            <a:spLocks noGrp="1"/>
          </p:cNvSpPr>
          <p:nvPr>
            <p:ph idx="1"/>
          </p:nvPr>
        </p:nvSpPr>
        <p:spPr>
          <a:xfrm>
            <a:off x="753977" y="1765466"/>
            <a:ext cx="5021179" cy="4363369"/>
          </a:xfrm>
        </p:spPr>
        <p:txBody>
          <a:bodyPr>
            <a:normAutofit fontScale="92500" lnSpcReduction="10000"/>
          </a:bodyPr>
          <a:lstStyle/>
          <a:p>
            <a:r>
              <a:rPr lang="en-US" dirty="0">
                <a:solidFill>
                  <a:schemeClr val="bg1"/>
                </a:solidFill>
              </a:rPr>
              <a:t>Operations Research has a rich history in the U.S. Army</a:t>
            </a:r>
          </a:p>
          <a:p>
            <a:pPr lvl="1"/>
            <a:r>
              <a:rPr lang="en-US" dirty="0">
                <a:solidFill>
                  <a:schemeClr val="bg1"/>
                </a:solidFill>
              </a:rPr>
              <a:t>Born from the need to apply scientific rigor to military decision making</a:t>
            </a:r>
          </a:p>
          <a:p>
            <a:r>
              <a:rPr lang="en-US" dirty="0">
                <a:solidFill>
                  <a:schemeClr val="bg1"/>
                </a:solidFill>
              </a:rPr>
              <a:t>We have traditionally taken a “Big Tent” approach to OR Analysts</a:t>
            </a:r>
          </a:p>
          <a:p>
            <a:pPr lvl="1"/>
            <a:r>
              <a:rPr lang="en-US" dirty="0">
                <a:solidFill>
                  <a:schemeClr val="bg1"/>
                </a:solidFill>
              </a:rPr>
              <a:t>Great for cross-pollination of techniques and exposure to new domains</a:t>
            </a:r>
          </a:p>
          <a:p>
            <a:pPr lvl="1"/>
            <a:r>
              <a:rPr lang="en-US" dirty="0">
                <a:solidFill>
                  <a:schemeClr val="bg1"/>
                </a:solidFill>
              </a:rPr>
              <a:t>Challenge for distinguishing between different types of expertise</a:t>
            </a:r>
          </a:p>
          <a:p>
            <a:r>
              <a:rPr lang="en-US" dirty="0">
                <a:solidFill>
                  <a:schemeClr val="bg1"/>
                </a:solidFill>
              </a:rPr>
              <a:t>AI is changing the way we practice OR in the military</a:t>
            </a:r>
          </a:p>
          <a:p>
            <a:endParaRPr lang="en-US" dirty="0">
              <a:solidFill>
                <a:schemeClr val="bg1"/>
              </a:solidFill>
            </a:endParaRPr>
          </a:p>
          <a:p>
            <a:endParaRPr lang="en-US" dirty="0">
              <a:solidFill>
                <a:schemeClr val="bg1"/>
              </a:solidFill>
            </a:endParaRPr>
          </a:p>
        </p:txBody>
      </p:sp>
      <p:pic>
        <p:nvPicPr>
          <p:cNvPr id="1026" name="Picture 2">
            <a:extLst>
              <a:ext uri="{FF2B5EF4-FFF2-40B4-BE49-F238E27FC236}">
                <a16:creationId xmlns:a16="http://schemas.microsoft.com/office/drawing/2014/main" id="{E22CB83F-74A3-44E0-4E9F-E6C952DB25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002" y="1921517"/>
            <a:ext cx="3089065" cy="403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838200" y="365127"/>
            <a:ext cx="10515600" cy="942810"/>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Evolution of the AI Space</a:t>
            </a:r>
            <a:endParaRPr lang="en-US" sz="4400" b="1" strike="noStrike" spc="-1" dirty="0">
              <a:solidFill>
                <a:schemeClr val="bg1"/>
              </a:solidFill>
              <a:latin typeface="Aptos"/>
            </a:endParaRPr>
          </a:p>
        </p:txBody>
      </p:sp>
      <p:sp>
        <p:nvSpPr>
          <p:cNvPr id="5" name="Content Placeholder 4">
            <a:extLst>
              <a:ext uri="{FF2B5EF4-FFF2-40B4-BE49-F238E27FC236}">
                <a16:creationId xmlns:a16="http://schemas.microsoft.com/office/drawing/2014/main" id="{280F911E-05B7-4393-9B90-8B259DCB3988}"/>
              </a:ext>
            </a:extLst>
          </p:cNvPr>
          <p:cNvSpPr>
            <a:spLocks noGrp="1"/>
          </p:cNvSpPr>
          <p:nvPr>
            <p:ph idx="1"/>
          </p:nvPr>
        </p:nvSpPr>
        <p:spPr>
          <a:xfrm>
            <a:off x="621631" y="1708075"/>
            <a:ext cx="4696326" cy="3988396"/>
          </a:xfrm>
        </p:spPr>
        <p:txBody>
          <a:bodyPr>
            <a:normAutofit/>
          </a:bodyPr>
          <a:lstStyle/>
          <a:p>
            <a:r>
              <a:rPr lang="en-US" dirty="0">
                <a:solidFill>
                  <a:schemeClr val="bg1"/>
                </a:solidFill>
                <a:ea typeface="Times New Roman" panose="02020603050405020304" pitchFamily="18" charset="0"/>
              </a:rPr>
              <a:t>AI models have consistently demonstrated increased performance on various human performance capabilities</a:t>
            </a:r>
            <a:endParaRPr lang="en-US" dirty="0">
              <a:solidFill>
                <a:schemeClr val="bg1"/>
              </a:solidFill>
            </a:endParaRPr>
          </a:p>
          <a:p>
            <a:r>
              <a:rPr lang="en-US" dirty="0">
                <a:solidFill>
                  <a:schemeClr val="bg1"/>
                </a:solidFill>
              </a:rPr>
              <a:t>Foundation models are widely available (and customizable) for many tasks</a:t>
            </a:r>
          </a:p>
          <a:p>
            <a:r>
              <a:rPr lang="en-US" dirty="0">
                <a:solidFill>
                  <a:schemeClr val="bg1"/>
                </a:solidFill>
              </a:rPr>
              <a:t>Generative AI provides accessible, unconstrained output</a:t>
            </a:r>
          </a:p>
        </p:txBody>
      </p:sp>
      <p:grpSp>
        <p:nvGrpSpPr>
          <p:cNvPr id="3" name="Group 2">
            <a:extLst>
              <a:ext uri="{FF2B5EF4-FFF2-40B4-BE49-F238E27FC236}">
                <a16:creationId xmlns:a16="http://schemas.microsoft.com/office/drawing/2014/main" id="{4C179E8F-CBF8-485F-8667-74F072911290}"/>
              </a:ext>
            </a:extLst>
          </p:cNvPr>
          <p:cNvGrpSpPr/>
          <p:nvPr/>
        </p:nvGrpSpPr>
        <p:grpSpPr>
          <a:xfrm>
            <a:off x="5580559" y="1679676"/>
            <a:ext cx="6509241" cy="3998263"/>
            <a:chOff x="5580559" y="1763900"/>
            <a:chExt cx="6509241" cy="3998263"/>
          </a:xfrm>
        </p:grpSpPr>
        <p:pic>
          <p:nvPicPr>
            <p:cNvPr id="79" name="Picture 78"/>
            <p:cNvPicPr/>
            <p:nvPr/>
          </p:nvPicPr>
          <p:blipFill>
            <a:blip r:embed="rId3"/>
            <a:srcRect t="18406" b="10521"/>
            <a:stretch/>
          </p:blipFill>
          <p:spPr>
            <a:xfrm>
              <a:off x="5866800" y="2301413"/>
              <a:ext cx="6223000" cy="3460750"/>
            </a:xfrm>
            <a:prstGeom prst="rect">
              <a:avLst/>
            </a:prstGeom>
            <a:ln w="0">
              <a:noFill/>
            </a:ln>
          </p:spPr>
        </p:pic>
        <p:sp>
          <p:nvSpPr>
            <p:cNvPr id="2" name="TextBox 1">
              <a:extLst>
                <a:ext uri="{FF2B5EF4-FFF2-40B4-BE49-F238E27FC236}">
                  <a16:creationId xmlns:a16="http://schemas.microsoft.com/office/drawing/2014/main" id="{A9412F34-2F60-0AB1-DDCA-4274A0FF7E4C}"/>
                </a:ext>
              </a:extLst>
            </p:cNvPr>
            <p:cNvSpPr txBox="1"/>
            <p:nvPr/>
          </p:nvSpPr>
          <p:spPr>
            <a:xfrm>
              <a:off x="6023807" y="1763900"/>
              <a:ext cx="5993801" cy="523220"/>
            </a:xfrm>
            <a:prstGeom prst="rect">
              <a:avLst/>
            </a:prstGeom>
            <a:noFill/>
          </p:spPr>
          <p:txBody>
            <a:bodyPr wrap="square" rtlCol="0">
              <a:spAutoFit/>
            </a:bodyPr>
            <a:lstStyle/>
            <a:p>
              <a:pPr algn="ctr"/>
              <a:r>
                <a:rPr lang="en-US" sz="1400" b="1" dirty="0">
                  <a:solidFill>
                    <a:schemeClr val="bg1"/>
                  </a:solidFill>
                </a:rPr>
                <a:t>Test Scores of AI Systems on various capabilities relative to human performance.</a:t>
              </a:r>
              <a:r>
                <a:rPr lang="en-US" sz="1400" dirty="0">
                  <a:solidFill>
                    <a:schemeClr val="bg1"/>
                  </a:solidFill>
                </a:rPr>
                <a:t> Kiela et al. (2023)</a:t>
              </a:r>
              <a:endParaRPr lang="en-US" sz="1400" b="1" dirty="0">
                <a:solidFill>
                  <a:schemeClr val="bg1"/>
                </a:solidFill>
              </a:endParaRPr>
            </a:p>
          </p:txBody>
        </p:sp>
        <p:sp>
          <p:nvSpPr>
            <p:cNvPr id="6" name="TextBox 5">
              <a:extLst>
                <a:ext uri="{FF2B5EF4-FFF2-40B4-BE49-F238E27FC236}">
                  <a16:creationId xmlns:a16="http://schemas.microsoft.com/office/drawing/2014/main" id="{732EE348-6976-48F8-95C3-5C7BE8DC5A47}"/>
                </a:ext>
              </a:extLst>
            </p:cNvPr>
            <p:cNvSpPr txBox="1"/>
            <p:nvPr/>
          </p:nvSpPr>
          <p:spPr>
            <a:xfrm rot="16200000">
              <a:off x="4235997" y="3775377"/>
              <a:ext cx="2996902" cy="307777"/>
            </a:xfrm>
            <a:prstGeom prst="rect">
              <a:avLst/>
            </a:prstGeom>
            <a:noFill/>
          </p:spPr>
          <p:txBody>
            <a:bodyPr wrap="square" rtlCol="0">
              <a:spAutoFit/>
            </a:bodyPr>
            <a:lstStyle/>
            <a:p>
              <a:pPr algn="ctr"/>
              <a:r>
                <a:rPr lang="en-US" sz="1400" b="1" dirty="0">
                  <a:solidFill>
                    <a:schemeClr val="bg1"/>
                  </a:solidFill>
                </a:rPr>
                <a:t>Score of AI Model relative to Human </a:t>
              </a:r>
            </a:p>
          </p:txBody>
        </p:sp>
      </p:grpSp>
      <p:sp>
        <p:nvSpPr>
          <p:cNvPr id="8" name="Rectangle: Rounded Corners 7">
            <a:extLst>
              <a:ext uri="{FF2B5EF4-FFF2-40B4-BE49-F238E27FC236}">
                <a16:creationId xmlns:a16="http://schemas.microsoft.com/office/drawing/2014/main" id="{F5CAA5E4-158C-4022-BC7C-18A85A522128}"/>
              </a:ext>
            </a:extLst>
          </p:cNvPr>
          <p:cNvSpPr/>
          <p:nvPr/>
        </p:nvSpPr>
        <p:spPr>
          <a:xfrm>
            <a:off x="365759" y="6096609"/>
            <a:ext cx="11460479" cy="536318"/>
          </a:xfrm>
          <a:prstGeom prst="round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rPr>
              <a:t>ML models are becoming increasingly accessible and usable for many military tasks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p:nvPr/>
        </p:nvPicPr>
        <p:blipFill>
          <a:blip r:embed="rId3"/>
          <a:stretch/>
        </p:blipFill>
        <p:spPr>
          <a:xfrm>
            <a:off x="6121400" y="2073215"/>
            <a:ext cx="5738180" cy="4055620"/>
          </a:xfrm>
          <a:prstGeom prst="rect">
            <a:avLst/>
          </a:prstGeom>
          <a:ln w="0">
            <a:noFill/>
          </a:ln>
        </p:spPr>
      </p:pic>
      <p:sp>
        <p:nvSpPr>
          <p:cNvPr id="80" name="PlaceHolder 1"/>
          <p:cNvSpPr>
            <a:spLocks noGrp="1"/>
          </p:cNvSpPr>
          <p:nvPr>
            <p:ph type="title"/>
          </p:nvPr>
        </p:nvSpPr>
        <p:spPr>
          <a:xfrm>
            <a:off x="838200" y="365127"/>
            <a:ext cx="10515600" cy="1066632"/>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Challenges in the AI Space</a:t>
            </a:r>
            <a:endParaRPr lang="en-US" sz="4400" b="1" strike="noStrike" spc="-1" dirty="0">
              <a:solidFill>
                <a:schemeClr val="bg1"/>
              </a:solidFill>
              <a:latin typeface="Aptos"/>
            </a:endParaRPr>
          </a:p>
        </p:txBody>
      </p:sp>
      <p:sp>
        <p:nvSpPr>
          <p:cNvPr id="5" name="Content Placeholder 4">
            <a:extLst>
              <a:ext uri="{FF2B5EF4-FFF2-40B4-BE49-F238E27FC236}">
                <a16:creationId xmlns:a16="http://schemas.microsoft.com/office/drawing/2014/main" id="{CC1EB5B4-B1B0-4638-B0C6-B56FDA1BB0FC}"/>
              </a:ext>
            </a:extLst>
          </p:cNvPr>
          <p:cNvSpPr>
            <a:spLocks noGrp="1"/>
          </p:cNvSpPr>
          <p:nvPr>
            <p:ph idx="1"/>
          </p:nvPr>
        </p:nvSpPr>
        <p:spPr>
          <a:xfrm>
            <a:off x="753977" y="1765466"/>
            <a:ext cx="5021179" cy="4363369"/>
          </a:xfrm>
        </p:spPr>
        <p:txBody>
          <a:bodyPr>
            <a:normAutofit lnSpcReduction="10000"/>
          </a:bodyPr>
          <a:lstStyle/>
          <a:p>
            <a:r>
              <a:rPr lang="en-US" dirty="0">
                <a:solidFill>
                  <a:schemeClr val="bg1"/>
                </a:solidFill>
              </a:rPr>
              <a:t>Supervised models remain fragile and struggle with out-of-domain data</a:t>
            </a:r>
          </a:p>
          <a:p>
            <a:r>
              <a:rPr lang="en-US" dirty="0">
                <a:solidFill>
                  <a:schemeClr val="bg1"/>
                </a:solidFill>
              </a:rPr>
              <a:t>Generative AI has serious reliability issues and compute constraints</a:t>
            </a:r>
          </a:p>
          <a:p>
            <a:pPr lvl="1"/>
            <a:r>
              <a:rPr lang="en-US" dirty="0">
                <a:solidFill>
                  <a:schemeClr val="bg1"/>
                </a:solidFill>
              </a:rPr>
              <a:t>Hallucination, alignment issues, bias, etc.</a:t>
            </a:r>
          </a:p>
          <a:p>
            <a:r>
              <a:rPr lang="en-US" dirty="0">
                <a:solidFill>
                  <a:schemeClr val="bg1"/>
                </a:solidFill>
              </a:rPr>
              <a:t>Scaling laws increasingly point toward the need to incorporate ML models into systems with data and people</a:t>
            </a:r>
          </a:p>
          <a:p>
            <a:endParaRPr lang="en-US" dirty="0">
              <a:solidFill>
                <a:schemeClr val="bg1"/>
              </a:solidFill>
            </a:endParaRPr>
          </a:p>
        </p:txBody>
      </p:sp>
      <p:sp>
        <p:nvSpPr>
          <p:cNvPr id="2" name="TextBox 1">
            <a:extLst>
              <a:ext uri="{FF2B5EF4-FFF2-40B4-BE49-F238E27FC236}">
                <a16:creationId xmlns:a16="http://schemas.microsoft.com/office/drawing/2014/main" id="{B743EB3A-BEEC-FAA6-A2B8-282608B83056}"/>
              </a:ext>
            </a:extLst>
          </p:cNvPr>
          <p:cNvSpPr txBox="1"/>
          <p:nvPr/>
        </p:nvSpPr>
        <p:spPr>
          <a:xfrm>
            <a:off x="6121400" y="1765466"/>
            <a:ext cx="5738180" cy="307777"/>
          </a:xfrm>
          <a:prstGeom prst="rect">
            <a:avLst/>
          </a:prstGeom>
          <a:noFill/>
        </p:spPr>
        <p:txBody>
          <a:bodyPr wrap="square" rtlCol="0">
            <a:spAutoFit/>
          </a:bodyPr>
          <a:lstStyle/>
          <a:p>
            <a:pPr algn="ctr"/>
            <a:r>
              <a:rPr lang="en-US" sz="1400" b="1" dirty="0">
                <a:solidFill>
                  <a:schemeClr val="bg1"/>
                </a:solidFill>
              </a:rPr>
              <a:t>General AI Scaling Law Pattern. </a:t>
            </a:r>
            <a:r>
              <a:rPr lang="en-US" sz="1400" dirty="0" err="1">
                <a:solidFill>
                  <a:schemeClr val="bg1"/>
                </a:solidFill>
              </a:rPr>
              <a:t>EpochAI</a:t>
            </a:r>
            <a:r>
              <a:rPr lang="en-US" sz="1400" dirty="0">
                <a:solidFill>
                  <a:schemeClr val="bg1"/>
                </a:solidFill>
              </a:rPr>
              <a:t> Blog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88529F5-5A2E-73A9-40BA-FBCF014BCEBF}"/>
              </a:ext>
            </a:extLst>
          </p:cNvPr>
          <p:cNvSpPr/>
          <p:nvPr/>
        </p:nvSpPr>
        <p:spPr>
          <a:xfrm>
            <a:off x="7592923" y="1968956"/>
            <a:ext cx="3200400" cy="752893"/>
          </a:xfrm>
          <a:prstGeom prst="roundRect">
            <a:avLst/>
          </a:prstGeom>
          <a:gradFill flip="none" rotWithShape="1">
            <a:gsLst>
              <a:gs pos="0">
                <a:schemeClr val="accent1"/>
              </a:gs>
              <a:gs pos="50000">
                <a:schemeClr val="accent5">
                  <a:lumMod val="40000"/>
                  <a:lumOff val="60000"/>
                </a:schemeClr>
              </a:gs>
              <a:gs pos="100000">
                <a:srgbClr val="FF000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9" name="Arrow: Bent-Up 18">
            <a:extLst>
              <a:ext uri="{FF2B5EF4-FFF2-40B4-BE49-F238E27FC236}">
                <a16:creationId xmlns:a16="http://schemas.microsoft.com/office/drawing/2014/main" id="{36EE635D-FBD8-85C9-3C42-06377923D660}"/>
              </a:ext>
            </a:extLst>
          </p:cNvPr>
          <p:cNvSpPr/>
          <p:nvPr/>
        </p:nvSpPr>
        <p:spPr>
          <a:xfrm rot="10800000" flipH="1">
            <a:off x="10791776" y="2157142"/>
            <a:ext cx="770019" cy="1129414"/>
          </a:xfrm>
          <a:prstGeom prst="ben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Bent-Up 17">
            <a:extLst>
              <a:ext uri="{FF2B5EF4-FFF2-40B4-BE49-F238E27FC236}">
                <a16:creationId xmlns:a16="http://schemas.microsoft.com/office/drawing/2014/main" id="{A63FC823-4572-588F-43C9-AD828F9532C8}"/>
              </a:ext>
            </a:extLst>
          </p:cNvPr>
          <p:cNvSpPr/>
          <p:nvPr/>
        </p:nvSpPr>
        <p:spPr>
          <a:xfrm rot="10800000">
            <a:off x="6822904" y="2157141"/>
            <a:ext cx="770019" cy="1129414"/>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Arrow: Curved Right 3">
            <a:extLst>
              <a:ext uri="{FF2B5EF4-FFF2-40B4-BE49-F238E27FC236}">
                <a16:creationId xmlns:a16="http://schemas.microsoft.com/office/drawing/2014/main" id="{42C99184-B43E-1E1D-830D-EF82823613BB}"/>
              </a:ext>
            </a:extLst>
          </p:cNvPr>
          <p:cNvSpPr/>
          <p:nvPr/>
        </p:nvSpPr>
        <p:spPr>
          <a:xfrm>
            <a:off x="6442346" y="3377319"/>
            <a:ext cx="550727" cy="9897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PlaceHolder 1"/>
          <p:cNvSpPr>
            <a:spLocks noGrp="1"/>
          </p:cNvSpPr>
          <p:nvPr>
            <p:ph type="title"/>
          </p:nvPr>
        </p:nvSpPr>
        <p:spPr>
          <a:xfrm>
            <a:off x="838200" y="365126"/>
            <a:ext cx="10515600" cy="1000415"/>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Decision Dominance and AI</a:t>
            </a:r>
            <a:endParaRPr lang="en-US" sz="4400" b="1" strike="noStrike" spc="-1" dirty="0">
              <a:solidFill>
                <a:schemeClr val="bg1"/>
              </a:solidFill>
              <a:latin typeface="Aptos"/>
            </a:endParaRPr>
          </a:p>
        </p:txBody>
      </p:sp>
      <p:sp>
        <p:nvSpPr>
          <p:cNvPr id="23" name="Content Placeholder 22">
            <a:extLst>
              <a:ext uri="{FF2B5EF4-FFF2-40B4-BE49-F238E27FC236}">
                <a16:creationId xmlns:a16="http://schemas.microsoft.com/office/drawing/2014/main" id="{BF75245B-AF53-470F-BDE4-B1A9BAB7F693}"/>
              </a:ext>
            </a:extLst>
          </p:cNvPr>
          <p:cNvSpPr>
            <a:spLocks noGrp="1"/>
          </p:cNvSpPr>
          <p:nvPr>
            <p:ph idx="1"/>
          </p:nvPr>
        </p:nvSpPr>
        <p:spPr>
          <a:xfrm>
            <a:off x="838200" y="1825625"/>
            <a:ext cx="4718145" cy="4351338"/>
          </a:xfrm>
        </p:spPr>
        <p:txBody>
          <a:bodyPr>
            <a:normAutofit fontScale="92500" lnSpcReduction="10000"/>
          </a:bodyPr>
          <a:lstStyle/>
          <a:p>
            <a:r>
              <a:rPr lang="en-US" sz="2800" b="0" strike="noStrike" spc="-1" dirty="0">
                <a:solidFill>
                  <a:schemeClr val="bg1"/>
                </a:solidFill>
                <a:latin typeface="Aptos"/>
              </a:rPr>
              <a:t>The modern battlefield demands speed and precision.</a:t>
            </a:r>
          </a:p>
          <a:p>
            <a:pPr lvl="1"/>
            <a:r>
              <a:rPr lang="en-US" sz="2400" b="0" strike="noStrike" spc="-1" dirty="0">
                <a:solidFill>
                  <a:schemeClr val="bg1"/>
                </a:solidFill>
                <a:latin typeface="Aptos"/>
              </a:rPr>
              <a:t>Information Advantage is becoming the new high ground</a:t>
            </a:r>
          </a:p>
          <a:p>
            <a:r>
              <a:rPr lang="en-US" sz="2800" b="0" strike="noStrike" spc="-1" dirty="0">
                <a:solidFill>
                  <a:schemeClr val="bg1"/>
                </a:solidFill>
                <a:latin typeface="Aptos"/>
              </a:rPr>
              <a:t>AI accelerates the decision loop</a:t>
            </a:r>
          </a:p>
          <a:p>
            <a:pPr lvl="1"/>
            <a:r>
              <a:rPr lang="en-US" sz="2400" b="0" strike="noStrike" spc="-1" dirty="0">
                <a:solidFill>
                  <a:schemeClr val="bg1"/>
                </a:solidFill>
                <a:latin typeface="Aptos"/>
              </a:rPr>
              <a:t>AI can process data and information at speed and scale </a:t>
            </a:r>
          </a:p>
          <a:p>
            <a:r>
              <a:rPr lang="en-US" dirty="0">
                <a:solidFill>
                  <a:schemeClr val="bg1"/>
                </a:solidFill>
              </a:rPr>
              <a:t>Current military theory posits that the nation that controls AI will control their military destiny</a:t>
            </a:r>
          </a:p>
        </p:txBody>
      </p:sp>
      <p:sp>
        <p:nvSpPr>
          <p:cNvPr id="6" name="TextBox 5">
            <a:extLst>
              <a:ext uri="{FF2B5EF4-FFF2-40B4-BE49-F238E27FC236}">
                <a16:creationId xmlns:a16="http://schemas.microsoft.com/office/drawing/2014/main" id="{7CC54125-9844-8EBE-0361-861161A95672}"/>
              </a:ext>
            </a:extLst>
          </p:cNvPr>
          <p:cNvSpPr txBox="1"/>
          <p:nvPr/>
        </p:nvSpPr>
        <p:spPr>
          <a:xfrm>
            <a:off x="6123498" y="4385458"/>
            <a:ext cx="1820437" cy="523220"/>
          </a:xfrm>
          <a:prstGeom prst="rect">
            <a:avLst/>
          </a:prstGeom>
          <a:noFill/>
        </p:spPr>
        <p:txBody>
          <a:bodyPr wrap="square" rtlCol="0">
            <a:spAutoFit/>
          </a:bodyPr>
          <a:lstStyle/>
          <a:p>
            <a:pPr algn="ctr"/>
            <a:r>
              <a:rPr lang="en-US" sz="1400" dirty="0">
                <a:solidFill>
                  <a:schemeClr val="bg1"/>
                </a:solidFill>
              </a:rPr>
              <a:t>Friendly Decision Cycle</a:t>
            </a:r>
          </a:p>
        </p:txBody>
      </p:sp>
      <p:sp>
        <p:nvSpPr>
          <p:cNvPr id="7" name="Arrow: Curved Right 6">
            <a:extLst>
              <a:ext uri="{FF2B5EF4-FFF2-40B4-BE49-F238E27FC236}">
                <a16:creationId xmlns:a16="http://schemas.microsoft.com/office/drawing/2014/main" id="{31E80DF2-9CB7-AC35-9CFC-6401F5CEBD9E}"/>
              </a:ext>
            </a:extLst>
          </p:cNvPr>
          <p:cNvSpPr/>
          <p:nvPr/>
        </p:nvSpPr>
        <p:spPr>
          <a:xfrm rot="10800000">
            <a:off x="7088407" y="3377319"/>
            <a:ext cx="492456" cy="98977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Arrow: Curved Right 7">
            <a:extLst>
              <a:ext uri="{FF2B5EF4-FFF2-40B4-BE49-F238E27FC236}">
                <a16:creationId xmlns:a16="http://schemas.microsoft.com/office/drawing/2014/main" id="{BA284DD8-EDAC-EF9A-1859-880401E31F7F}"/>
              </a:ext>
            </a:extLst>
          </p:cNvPr>
          <p:cNvSpPr/>
          <p:nvPr/>
        </p:nvSpPr>
        <p:spPr>
          <a:xfrm>
            <a:off x="10761278" y="3395684"/>
            <a:ext cx="550727" cy="989774"/>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6D2308DD-8730-2ACA-B13B-B6957D713691}"/>
              </a:ext>
            </a:extLst>
          </p:cNvPr>
          <p:cNvSpPr txBox="1"/>
          <p:nvPr/>
        </p:nvSpPr>
        <p:spPr>
          <a:xfrm>
            <a:off x="10442430" y="4403823"/>
            <a:ext cx="1820437" cy="307777"/>
          </a:xfrm>
          <a:prstGeom prst="rect">
            <a:avLst/>
          </a:prstGeom>
          <a:noFill/>
        </p:spPr>
        <p:txBody>
          <a:bodyPr wrap="square" rtlCol="0">
            <a:spAutoFit/>
          </a:bodyPr>
          <a:lstStyle/>
          <a:p>
            <a:pPr algn="ctr"/>
            <a:r>
              <a:rPr lang="en-US" sz="1400" dirty="0">
                <a:solidFill>
                  <a:schemeClr val="bg1"/>
                </a:solidFill>
              </a:rPr>
              <a:t>Enemy Decision Cycle</a:t>
            </a:r>
          </a:p>
        </p:txBody>
      </p:sp>
      <p:sp>
        <p:nvSpPr>
          <p:cNvPr id="10" name="Arrow: Curved Right 9">
            <a:extLst>
              <a:ext uri="{FF2B5EF4-FFF2-40B4-BE49-F238E27FC236}">
                <a16:creationId xmlns:a16="http://schemas.microsoft.com/office/drawing/2014/main" id="{7BA6CE09-B9EA-2F4B-0E45-581991AA1D35}"/>
              </a:ext>
            </a:extLst>
          </p:cNvPr>
          <p:cNvSpPr/>
          <p:nvPr/>
        </p:nvSpPr>
        <p:spPr>
          <a:xfrm rot="10800000">
            <a:off x="11407339" y="3395684"/>
            <a:ext cx="492456" cy="989774"/>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Arrow: Right 10">
            <a:extLst>
              <a:ext uri="{FF2B5EF4-FFF2-40B4-BE49-F238E27FC236}">
                <a16:creationId xmlns:a16="http://schemas.microsoft.com/office/drawing/2014/main" id="{F10E2432-A03E-69DE-6D67-4DA70EF4BC7B}"/>
              </a:ext>
            </a:extLst>
          </p:cNvPr>
          <p:cNvSpPr/>
          <p:nvPr/>
        </p:nvSpPr>
        <p:spPr>
          <a:xfrm>
            <a:off x="7732131" y="3458819"/>
            <a:ext cx="2936912" cy="989775"/>
          </a:xfrm>
          <a:prstGeom prst="rightArrow">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Faster and more effective decisions relative to</a:t>
            </a:r>
          </a:p>
        </p:txBody>
      </p:sp>
      <p:sp>
        <p:nvSpPr>
          <p:cNvPr id="16" name="TextBox 15">
            <a:extLst>
              <a:ext uri="{FF2B5EF4-FFF2-40B4-BE49-F238E27FC236}">
                <a16:creationId xmlns:a16="http://schemas.microsoft.com/office/drawing/2014/main" id="{CFB29A11-1470-9B4F-650F-868386812261}"/>
              </a:ext>
            </a:extLst>
          </p:cNvPr>
          <p:cNvSpPr txBox="1"/>
          <p:nvPr/>
        </p:nvSpPr>
        <p:spPr>
          <a:xfrm>
            <a:off x="9848967" y="2256287"/>
            <a:ext cx="814008" cy="307777"/>
          </a:xfrm>
          <a:prstGeom prst="rect">
            <a:avLst/>
          </a:prstGeom>
          <a:noFill/>
        </p:spPr>
        <p:txBody>
          <a:bodyPr wrap="square" rtlCol="0">
            <a:spAutoFit/>
          </a:bodyPr>
          <a:lstStyle/>
          <a:p>
            <a:r>
              <a:rPr lang="en-US" sz="1400" dirty="0">
                <a:solidFill>
                  <a:schemeClr val="bg1"/>
                </a:solidFill>
              </a:rPr>
              <a:t>PAI</a:t>
            </a:r>
          </a:p>
        </p:txBody>
      </p:sp>
      <p:sp>
        <p:nvSpPr>
          <p:cNvPr id="17" name="TextBox 16">
            <a:extLst>
              <a:ext uri="{FF2B5EF4-FFF2-40B4-BE49-F238E27FC236}">
                <a16:creationId xmlns:a16="http://schemas.microsoft.com/office/drawing/2014/main" id="{1D1C824E-8A92-0CD8-5747-6E2D4487A667}"/>
              </a:ext>
            </a:extLst>
          </p:cNvPr>
          <p:cNvSpPr txBox="1"/>
          <p:nvPr/>
        </p:nvSpPr>
        <p:spPr>
          <a:xfrm>
            <a:off x="7995151" y="1964211"/>
            <a:ext cx="1220238" cy="307777"/>
          </a:xfrm>
          <a:prstGeom prst="rect">
            <a:avLst/>
          </a:prstGeom>
          <a:noFill/>
        </p:spPr>
        <p:txBody>
          <a:bodyPr wrap="square" rtlCol="0">
            <a:spAutoFit/>
          </a:bodyPr>
          <a:lstStyle/>
          <a:p>
            <a:r>
              <a:rPr lang="en-US" sz="1400" dirty="0">
                <a:solidFill>
                  <a:schemeClr val="bg1"/>
                </a:solidFill>
              </a:rPr>
              <a:t>Staff Analyses</a:t>
            </a:r>
          </a:p>
        </p:txBody>
      </p:sp>
      <p:sp>
        <p:nvSpPr>
          <p:cNvPr id="20" name="TextBox 19">
            <a:extLst>
              <a:ext uri="{FF2B5EF4-FFF2-40B4-BE49-F238E27FC236}">
                <a16:creationId xmlns:a16="http://schemas.microsoft.com/office/drawing/2014/main" id="{8F778C8A-0EFC-949B-2FE7-854A83D998D1}"/>
              </a:ext>
            </a:extLst>
          </p:cNvPr>
          <p:cNvSpPr txBox="1"/>
          <p:nvPr/>
        </p:nvSpPr>
        <p:spPr>
          <a:xfrm>
            <a:off x="8027964" y="2961995"/>
            <a:ext cx="2353236" cy="369332"/>
          </a:xfrm>
          <a:prstGeom prst="rect">
            <a:avLst/>
          </a:prstGeom>
          <a:noFill/>
        </p:spPr>
        <p:txBody>
          <a:bodyPr wrap="square" rtlCol="0">
            <a:spAutoFit/>
          </a:bodyPr>
          <a:lstStyle/>
          <a:p>
            <a:pPr algn="ctr"/>
            <a:r>
              <a:rPr lang="en-US" dirty="0">
                <a:solidFill>
                  <a:schemeClr val="bg1"/>
                </a:solidFill>
              </a:rPr>
              <a:t>Decision Dominance</a:t>
            </a:r>
          </a:p>
        </p:txBody>
      </p:sp>
      <p:sp>
        <p:nvSpPr>
          <p:cNvPr id="21" name="TextBox 20">
            <a:extLst>
              <a:ext uri="{FF2B5EF4-FFF2-40B4-BE49-F238E27FC236}">
                <a16:creationId xmlns:a16="http://schemas.microsoft.com/office/drawing/2014/main" id="{65B635A7-6572-6654-FEE1-CA750ED29D5C}"/>
              </a:ext>
            </a:extLst>
          </p:cNvPr>
          <p:cNvSpPr txBox="1"/>
          <p:nvPr/>
        </p:nvSpPr>
        <p:spPr>
          <a:xfrm rot="16200000">
            <a:off x="5677298" y="2297487"/>
            <a:ext cx="1550063" cy="646331"/>
          </a:xfrm>
          <a:prstGeom prst="rect">
            <a:avLst/>
          </a:prstGeom>
          <a:noFill/>
        </p:spPr>
        <p:txBody>
          <a:bodyPr wrap="square" rtlCol="0">
            <a:spAutoFit/>
          </a:bodyPr>
          <a:lstStyle/>
          <a:p>
            <a:pPr algn="ctr"/>
            <a:r>
              <a:rPr lang="en-US" dirty="0">
                <a:solidFill>
                  <a:schemeClr val="bg1"/>
                </a:solidFill>
              </a:rPr>
              <a:t>Artificial Intelligence</a:t>
            </a:r>
          </a:p>
        </p:txBody>
      </p:sp>
      <p:sp>
        <p:nvSpPr>
          <p:cNvPr id="15" name="TextBox 14">
            <a:extLst>
              <a:ext uri="{FF2B5EF4-FFF2-40B4-BE49-F238E27FC236}">
                <a16:creationId xmlns:a16="http://schemas.microsoft.com/office/drawing/2014/main" id="{17C2BA56-6EF3-46E2-974A-6865BB598B0A}"/>
              </a:ext>
            </a:extLst>
          </p:cNvPr>
          <p:cNvSpPr txBox="1"/>
          <p:nvPr/>
        </p:nvSpPr>
        <p:spPr>
          <a:xfrm rot="16200000">
            <a:off x="6475526" y="2492232"/>
            <a:ext cx="1095874" cy="307777"/>
          </a:xfrm>
          <a:prstGeom prst="rect">
            <a:avLst/>
          </a:prstGeom>
          <a:noFill/>
        </p:spPr>
        <p:txBody>
          <a:bodyPr wrap="square" rtlCol="0">
            <a:spAutoFit/>
          </a:bodyPr>
          <a:lstStyle/>
          <a:p>
            <a:r>
              <a:rPr lang="en-US" sz="1400" dirty="0">
                <a:solidFill>
                  <a:schemeClr val="bg1"/>
                </a:solidFill>
              </a:rPr>
              <a:t>Information</a:t>
            </a:r>
          </a:p>
        </p:txBody>
      </p:sp>
      <p:sp>
        <p:nvSpPr>
          <p:cNvPr id="24" name="TextBox 23">
            <a:extLst>
              <a:ext uri="{FF2B5EF4-FFF2-40B4-BE49-F238E27FC236}">
                <a16:creationId xmlns:a16="http://schemas.microsoft.com/office/drawing/2014/main" id="{8BFBBD52-6C05-DCAB-E63C-446C5BF092B6}"/>
              </a:ext>
            </a:extLst>
          </p:cNvPr>
          <p:cNvSpPr txBox="1"/>
          <p:nvPr/>
        </p:nvSpPr>
        <p:spPr>
          <a:xfrm rot="5400000" flipH="1">
            <a:off x="10813842" y="2492232"/>
            <a:ext cx="1095874" cy="307777"/>
          </a:xfrm>
          <a:prstGeom prst="rect">
            <a:avLst/>
          </a:prstGeom>
          <a:noFill/>
        </p:spPr>
        <p:txBody>
          <a:bodyPr wrap="square" rtlCol="0">
            <a:spAutoFit/>
          </a:bodyPr>
          <a:lstStyle/>
          <a:p>
            <a:r>
              <a:rPr lang="en-US" sz="1400" dirty="0">
                <a:solidFill>
                  <a:schemeClr val="bg1"/>
                </a:solidFill>
              </a:rPr>
              <a:t>Information</a:t>
            </a:r>
          </a:p>
        </p:txBody>
      </p:sp>
      <p:sp>
        <p:nvSpPr>
          <p:cNvPr id="27" name="TextBox 26">
            <a:extLst>
              <a:ext uri="{FF2B5EF4-FFF2-40B4-BE49-F238E27FC236}">
                <a16:creationId xmlns:a16="http://schemas.microsoft.com/office/drawing/2014/main" id="{C4AA9224-332B-4DFC-9D8A-A80D709EBE0C}"/>
              </a:ext>
            </a:extLst>
          </p:cNvPr>
          <p:cNvSpPr txBox="1"/>
          <p:nvPr/>
        </p:nvSpPr>
        <p:spPr>
          <a:xfrm>
            <a:off x="7742728" y="2271988"/>
            <a:ext cx="1220238" cy="307777"/>
          </a:xfrm>
          <a:prstGeom prst="rect">
            <a:avLst/>
          </a:prstGeom>
          <a:noFill/>
        </p:spPr>
        <p:txBody>
          <a:bodyPr wrap="square" rtlCol="0">
            <a:spAutoFit/>
          </a:bodyPr>
          <a:lstStyle/>
          <a:p>
            <a:r>
              <a:rPr lang="en-US" sz="1400" dirty="0">
                <a:solidFill>
                  <a:schemeClr val="bg1"/>
                </a:solidFill>
              </a:rPr>
              <a:t>Operations</a:t>
            </a:r>
          </a:p>
        </p:txBody>
      </p:sp>
      <p:sp>
        <p:nvSpPr>
          <p:cNvPr id="28" name="TextBox 27">
            <a:extLst>
              <a:ext uri="{FF2B5EF4-FFF2-40B4-BE49-F238E27FC236}">
                <a16:creationId xmlns:a16="http://schemas.microsoft.com/office/drawing/2014/main" id="{B53FB57E-D07B-4BCB-BEE9-BBC6599D981E}"/>
              </a:ext>
            </a:extLst>
          </p:cNvPr>
          <p:cNvSpPr txBox="1"/>
          <p:nvPr/>
        </p:nvSpPr>
        <p:spPr>
          <a:xfrm>
            <a:off x="9006162" y="2312875"/>
            <a:ext cx="560119" cy="307777"/>
          </a:xfrm>
          <a:prstGeom prst="rect">
            <a:avLst/>
          </a:prstGeom>
          <a:noFill/>
        </p:spPr>
        <p:txBody>
          <a:bodyPr wrap="square" rtlCol="0">
            <a:spAutoFit/>
          </a:bodyPr>
          <a:lstStyle/>
          <a:p>
            <a:r>
              <a:rPr lang="en-US" sz="1400" dirty="0">
                <a:solidFill>
                  <a:schemeClr val="bg1"/>
                </a:solidFill>
              </a:rPr>
              <a:t>ISR</a:t>
            </a:r>
          </a:p>
        </p:txBody>
      </p:sp>
      <p:sp>
        <p:nvSpPr>
          <p:cNvPr id="30" name="TextBox 29">
            <a:extLst>
              <a:ext uri="{FF2B5EF4-FFF2-40B4-BE49-F238E27FC236}">
                <a16:creationId xmlns:a16="http://schemas.microsoft.com/office/drawing/2014/main" id="{B1A2D6B9-640B-4E13-88B6-21FE411EF6DB}"/>
              </a:ext>
            </a:extLst>
          </p:cNvPr>
          <p:cNvSpPr txBox="1"/>
          <p:nvPr/>
        </p:nvSpPr>
        <p:spPr>
          <a:xfrm>
            <a:off x="9205934" y="1982576"/>
            <a:ext cx="1422694" cy="307777"/>
          </a:xfrm>
          <a:prstGeom prst="rect">
            <a:avLst/>
          </a:prstGeom>
          <a:noFill/>
        </p:spPr>
        <p:txBody>
          <a:bodyPr wrap="square" rtlCol="0">
            <a:spAutoFit/>
          </a:bodyPr>
          <a:lstStyle/>
          <a:p>
            <a:r>
              <a:rPr lang="en-US" sz="1400" dirty="0">
                <a:solidFill>
                  <a:schemeClr val="bg1"/>
                </a:solidFill>
              </a:rPr>
              <a:t>Historical Data</a:t>
            </a:r>
          </a:p>
        </p:txBody>
      </p:sp>
      <p:sp>
        <p:nvSpPr>
          <p:cNvPr id="2" name="Rectangle 1">
            <a:extLst>
              <a:ext uri="{FF2B5EF4-FFF2-40B4-BE49-F238E27FC236}">
                <a16:creationId xmlns:a16="http://schemas.microsoft.com/office/drawing/2014/main" id="{F7820FAE-31ED-4A2A-8246-9009F1B3DE14}"/>
              </a:ext>
            </a:extLst>
          </p:cNvPr>
          <p:cNvSpPr/>
          <p:nvPr/>
        </p:nvSpPr>
        <p:spPr>
          <a:xfrm>
            <a:off x="6123498" y="1982576"/>
            <a:ext cx="1336544" cy="13947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838200" y="365126"/>
            <a:ext cx="10515600" cy="1325563"/>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Approach for Implementing Operational AI</a:t>
            </a:r>
            <a:endParaRPr lang="en-US" sz="4400" b="1" strike="noStrike" spc="-1" dirty="0">
              <a:solidFill>
                <a:schemeClr val="bg1"/>
              </a:solidFill>
              <a:latin typeface="Aptos"/>
            </a:endParaRPr>
          </a:p>
        </p:txBody>
      </p:sp>
      <p:sp>
        <p:nvSpPr>
          <p:cNvPr id="2" name="Content Placeholder 1">
            <a:extLst>
              <a:ext uri="{FF2B5EF4-FFF2-40B4-BE49-F238E27FC236}">
                <a16:creationId xmlns:a16="http://schemas.microsoft.com/office/drawing/2014/main" id="{C3353FFC-EA19-478E-83AB-202CA220242B}"/>
              </a:ext>
            </a:extLst>
          </p:cNvPr>
          <p:cNvSpPr>
            <a:spLocks noGrp="1"/>
          </p:cNvSpPr>
          <p:nvPr>
            <p:ph idx="1"/>
          </p:nvPr>
        </p:nvSpPr>
        <p:spPr>
          <a:xfrm>
            <a:off x="680385" y="2500500"/>
            <a:ext cx="6055893" cy="3721428"/>
          </a:xfrm>
        </p:spPr>
        <p:txBody>
          <a:bodyPr/>
          <a:lstStyle/>
          <a:p>
            <a:r>
              <a:rPr lang="en-US" dirty="0">
                <a:solidFill>
                  <a:schemeClr val="bg1"/>
                </a:solidFill>
              </a:rPr>
              <a:t>Leverage SOTA Open-Source models as foundations of capabilities</a:t>
            </a:r>
          </a:p>
          <a:p>
            <a:pPr lvl="1"/>
            <a:r>
              <a:rPr lang="en-US" dirty="0">
                <a:solidFill>
                  <a:schemeClr val="bg1"/>
                </a:solidFill>
              </a:rPr>
              <a:t>Fast and cheap experimentation</a:t>
            </a:r>
          </a:p>
          <a:p>
            <a:r>
              <a:rPr lang="en-US" dirty="0">
                <a:solidFill>
                  <a:schemeClr val="bg1"/>
                </a:solidFill>
              </a:rPr>
              <a:t>Establish Command/Customer Adjacency</a:t>
            </a:r>
          </a:p>
          <a:p>
            <a:pPr lvl="1"/>
            <a:r>
              <a:rPr lang="en-US" dirty="0">
                <a:solidFill>
                  <a:schemeClr val="bg1"/>
                </a:solidFill>
              </a:rPr>
              <a:t>Includes user training</a:t>
            </a:r>
          </a:p>
          <a:p>
            <a:r>
              <a:rPr lang="en-US" dirty="0">
                <a:solidFill>
                  <a:schemeClr val="bg1"/>
                </a:solidFill>
              </a:rPr>
              <a:t>Use a modular architecture for model hosting</a:t>
            </a:r>
          </a:p>
          <a:p>
            <a:pPr lvl="1"/>
            <a:r>
              <a:rPr lang="en-US" dirty="0">
                <a:solidFill>
                  <a:schemeClr val="bg1"/>
                </a:solidFill>
              </a:rPr>
              <a:t>Enable multiple ways to use models</a:t>
            </a:r>
          </a:p>
          <a:p>
            <a:endParaRPr lang="en-US" dirty="0">
              <a:solidFill>
                <a:schemeClr val="bg1"/>
              </a:solidFill>
            </a:endParaRPr>
          </a:p>
        </p:txBody>
      </p:sp>
      <p:sp>
        <p:nvSpPr>
          <p:cNvPr id="7" name="Rectangle: Rounded Corners 6">
            <a:extLst>
              <a:ext uri="{FF2B5EF4-FFF2-40B4-BE49-F238E27FC236}">
                <a16:creationId xmlns:a16="http://schemas.microsoft.com/office/drawing/2014/main" id="{E6EB35B4-C616-44D2-883A-CFB72F9BD932}"/>
              </a:ext>
            </a:extLst>
          </p:cNvPr>
          <p:cNvSpPr/>
          <p:nvPr/>
        </p:nvSpPr>
        <p:spPr>
          <a:xfrm>
            <a:off x="192506" y="1596955"/>
            <a:ext cx="11633734" cy="822133"/>
          </a:xfrm>
          <a:prstGeom prst="round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rPr>
              <a:t>Main Axiom:</a:t>
            </a:r>
          </a:p>
          <a:p>
            <a:pPr algn="ctr"/>
            <a:r>
              <a:rPr lang="en-US" sz="2400" b="1" dirty="0">
                <a:solidFill>
                  <a:schemeClr val="bg1"/>
                </a:solidFill>
              </a:rPr>
              <a:t>Operational value is generated in the relationship between the user and the AI model</a:t>
            </a:r>
          </a:p>
        </p:txBody>
      </p:sp>
      <p:grpSp>
        <p:nvGrpSpPr>
          <p:cNvPr id="9" name="Group 8">
            <a:extLst>
              <a:ext uri="{FF2B5EF4-FFF2-40B4-BE49-F238E27FC236}">
                <a16:creationId xmlns:a16="http://schemas.microsoft.com/office/drawing/2014/main" id="{518016D0-C690-4151-B3A5-AF2E20807240}"/>
              </a:ext>
            </a:extLst>
          </p:cNvPr>
          <p:cNvGrpSpPr/>
          <p:nvPr/>
        </p:nvGrpSpPr>
        <p:grpSpPr>
          <a:xfrm>
            <a:off x="7680960" y="2636509"/>
            <a:ext cx="3672840" cy="3062660"/>
            <a:chOff x="7680960" y="2195023"/>
            <a:chExt cx="3672840" cy="3062660"/>
          </a:xfrm>
        </p:grpSpPr>
        <p:sp>
          <p:nvSpPr>
            <p:cNvPr id="6" name="TextBox 5">
              <a:extLst>
                <a:ext uri="{FF2B5EF4-FFF2-40B4-BE49-F238E27FC236}">
                  <a16:creationId xmlns:a16="http://schemas.microsoft.com/office/drawing/2014/main" id="{219C889D-2347-4F10-AA42-F96F7912E360}"/>
                </a:ext>
              </a:extLst>
            </p:cNvPr>
            <p:cNvSpPr txBox="1"/>
            <p:nvPr/>
          </p:nvSpPr>
          <p:spPr>
            <a:xfrm>
              <a:off x="8429011" y="2195023"/>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User Interface(s)</a:t>
              </a:r>
            </a:p>
          </p:txBody>
        </p:sp>
        <p:sp>
          <p:nvSpPr>
            <p:cNvPr id="10" name="TextBox 9">
              <a:extLst>
                <a:ext uri="{FF2B5EF4-FFF2-40B4-BE49-F238E27FC236}">
                  <a16:creationId xmlns:a16="http://schemas.microsoft.com/office/drawing/2014/main" id="{6A10AE37-2E11-44C3-BBEC-F821853018A2}"/>
                </a:ext>
              </a:extLst>
            </p:cNvPr>
            <p:cNvSpPr txBox="1"/>
            <p:nvPr/>
          </p:nvSpPr>
          <p:spPr>
            <a:xfrm>
              <a:off x="8429011" y="3429000"/>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Model Serving</a:t>
              </a:r>
            </a:p>
          </p:txBody>
        </p:sp>
        <p:sp>
          <p:nvSpPr>
            <p:cNvPr id="11" name="TextBox 10">
              <a:extLst>
                <a:ext uri="{FF2B5EF4-FFF2-40B4-BE49-F238E27FC236}">
                  <a16:creationId xmlns:a16="http://schemas.microsoft.com/office/drawing/2014/main" id="{9D35320C-10BB-46C2-804F-8184738B6A8D}"/>
                </a:ext>
              </a:extLst>
            </p:cNvPr>
            <p:cNvSpPr txBox="1"/>
            <p:nvPr/>
          </p:nvSpPr>
          <p:spPr>
            <a:xfrm>
              <a:off x="8429011" y="4888351"/>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Databasing</a:t>
              </a:r>
            </a:p>
          </p:txBody>
        </p:sp>
        <p:cxnSp>
          <p:nvCxnSpPr>
            <p:cNvPr id="12" name="Straight Arrow Connector 11">
              <a:extLst>
                <a:ext uri="{FF2B5EF4-FFF2-40B4-BE49-F238E27FC236}">
                  <a16:creationId xmlns:a16="http://schemas.microsoft.com/office/drawing/2014/main" id="{3238DB35-BB1C-4DC2-B051-08CFD4EFF08E}"/>
                </a:ext>
              </a:extLst>
            </p:cNvPr>
            <p:cNvCxnSpPr>
              <a:stCxn id="6" idx="2"/>
              <a:endCxn id="10" idx="0"/>
            </p:cNvCxnSpPr>
            <p:nvPr/>
          </p:nvCxnSpPr>
          <p:spPr>
            <a:xfrm>
              <a:off x="9373694" y="2564355"/>
              <a:ext cx="0" cy="864645"/>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3FECA91-1FE2-4DC5-AE35-D570E6331376}"/>
                </a:ext>
              </a:extLst>
            </p:cNvPr>
            <p:cNvCxnSpPr>
              <a:cxnSpLocks/>
              <a:stCxn id="11" idx="0"/>
              <a:endCxn id="10" idx="2"/>
            </p:cNvCxnSpPr>
            <p:nvPr/>
          </p:nvCxnSpPr>
          <p:spPr>
            <a:xfrm flipV="1">
              <a:off x="9373694" y="3798332"/>
              <a:ext cx="0" cy="1090019"/>
            </a:xfrm>
            <a:prstGeom prst="straightConnector1">
              <a:avLst/>
            </a:prstGeom>
            <a:ln>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F8C7409-37D8-4AED-87A6-4450DBFD50FE}"/>
                </a:ext>
              </a:extLst>
            </p:cNvPr>
            <p:cNvCxnSpPr/>
            <p:nvPr/>
          </p:nvCxnSpPr>
          <p:spPr>
            <a:xfrm>
              <a:off x="7680960" y="2996677"/>
              <a:ext cx="3672840" cy="0"/>
            </a:xfrm>
            <a:prstGeom prst="line">
              <a:avLst/>
            </a:prstGeom>
            <a:ln>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AFB2A85-808D-4FD4-A571-9F83388D10C0}"/>
                </a:ext>
              </a:extLst>
            </p:cNvPr>
            <p:cNvCxnSpPr/>
            <p:nvPr/>
          </p:nvCxnSpPr>
          <p:spPr>
            <a:xfrm>
              <a:off x="7680960" y="4343341"/>
              <a:ext cx="3672840" cy="0"/>
            </a:xfrm>
            <a:prstGeom prst="line">
              <a:avLst/>
            </a:prstGeom>
            <a:ln>
              <a:solidFill>
                <a:schemeClr val="bg1"/>
              </a:solidFill>
              <a:prstDash val="dash"/>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CB9643B8-7A21-F8C6-6D98-01FD22D19611}"/>
              </a:ext>
            </a:extLst>
          </p:cNvPr>
          <p:cNvCxnSpPr>
            <a:cxnSpLocks/>
            <a:stCxn id="11" idx="1"/>
            <a:endCxn id="9" idx="3"/>
          </p:cNvCxnSpPr>
          <p:nvPr/>
        </p:nvCxnSpPr>
        <p:spPr>
          <a:xfrm flipH="1">
            <a:off x="3882557" y="5185316"/>
            <a:ext cx="829880" cy="103049"/>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62D78C2E-7193-023A-9506-FF09879EA71C}"/>
              </a:ext>
            </a:extLst>
          </p:cNvPr>
          <p:cNvSpPr txBox="1"/>
          <p:nvPr/>
        </p:nvSpPr>
        <p:spPr>
          <a:xfrm>
            <a:off x="760046" y="2368380"/>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User Interface(s)</a:t>
            </a:r>
          </a:p>
        </p:txBody>
      </p:sp>
      <p:sp>
        <p:nvSpPr>
          <p:cNvPr id="4" name="TextBox 3">
            <a:extLst>
              <a:ext uri="{FF2B5EF4-FFF2-40B4-BE49-F238E27FC236}">
                <a16:creationId xmlns:a16="http://schemas.microsoft.com/office/drawing/2014/main" id="{C5D8E178-C974-310D-F127-1E0657625CC9}"/>
              </a:ext>
            </a:extLst>
          </p:cNvPr>
          <p:cNvSpPr txBox="1"/>
          <p:nvPr/>
        </p:nvSpPr>
        <p:spPr>
          <a:xfrm>
            <a:off x="4362933" y="1413095"/>
            <a:ext cx="1983160" cy="2308324"/>
          </a:xfrm>
          <a:prstGeom prst="rect">
            <a:avLst/>
          </a:prstGeom>
          <a:noFill/>
          <a:ln>
            <a:solidFill>
              <a:schemeClr val="bg1"/>
            </a:solidFill>
          </a:ln>
        </p:spPr>
        <p:txBody>
          <a:bodyPr wrap="square" rtlCol="0">
            <a:spAutoFit/>
          </a:bodyPr>
          <a:lstStyle/>
          <a:p>
            <a:pPr algn="ctr"/>
            <a:r>
              <a:rPr lang="en-US" dirty="0">
                <a:solidFill>
                  <a:schemeClr val="bg1"/>
                </a:solidFill>
              </a:rPr>
              <a:t>ML Model Hosting</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cxnSp>
        <p:nvCxnSpPr>
          <p:cNvPr id="5" name="Straight Arrow Connector 4">
            <a:extLst>
              <a:ext uri="{FF2B5EF4-FFF2-40B4-BE49-F238E27FC236}">
                <a16:creationId xmlns:a16="http://schemas.microsoft.com/office/drawing/2014/main" id="{DE4FD9B4-8A03-9940-47E2-5E64BE9BD6D3}"/>
              </a:ext>
            </a:extLst>
          </p:cNvPr>
          <p:cNvCxnSpPr>
            <a:cxnSpLocks/>
            <a:stCxn id="3" idx="3"/>
            <a:endCxn id="4" idx="1"/>
          </p:cNvCxnSpPr>
          <p:nvPr/>
        </p:nvCxnSpPr>
        <p:spPr>
          <a:xfrm>
            <a:off x="2649412" y="2553046"/>
            <a:ext cx="1713521" cy="14211"/>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07F1A7E7-E975-5A81-E3DE-E232E504B059}"/>
              </a:ext>
            </a:extLst>
          </p:cNvPr>
          <p:cNvSpPr txBox="1"/>
          <p:nvPr/>
        </p:nvSpPr>
        <p:spPr>
          <a:xfrm>
            <a:off x="4487010" y="1915963"/>
            <a:ext cx="1735006" cy="369332"/>
          </a:xfrm>
          <a:prstGeom prst="rect">
            <a:avLst/>
          </a:prstGeom>
          <a:noFill/>
          <a:ln>
            <a:solidFill>
              <a:schemeClr val="bg1"/>
            </a:solidFill>
          </a:ln>
        </p:spPr>
        <p:txBody>
          <a:bodyPr wrap="square" rtlCol="0">
            <a:spAutoFit/>
          </a:bodyPr>
          <a:lstStyle/>
          <a:p>
            <a:pPr algn="ctr"/>
            <a:r>
              <a:rPr lang="en-US" dirty="0">
                <a:solidFill>
                  <a:schemeClr val="bg1"/>
                </a:solidFill>
              </a:rPr>
              <a:t>Model Hosting</a:t>
            </a:r>
          </a:p>
        </p:txBody>
      </p:sp>
      <p:sp>
        <p:nvSpPr>
          <p:cNvPr id="7" name="TextBox 6">
            <a:extLst>
              <a:ext uri="{FF2B5EF4-FFF2-40B4-BE49-F238E27FC236}">
                <a16:creationId xmlns:a16="http://schemas.microsoft.com/office/drawing/2014/main" id="{52A1988B-2CA3-5C2D-30BC-7D95A4CF474F}"/>
              </a:ext>
            </a:extLst>
          </p:cNvPr>
          <p:cNvSpPr txBox="1"/>
          <p:nvPr/>
        </p:nvSpPr>
        <p:spPr>
          <a:xfrm>
            <a:off x="4487010" y="2409061"/>
            <a:ext cx="1735006" cy="646331"/>
          </a:xfrm>
          <a:prstGeom prst="rect">
            <a:avLst/>
          </a:prstGeom>
          <a:noFill/>
          <a:ln>
            <a:solidFill>
              <a:schemeClr val="bg1"/>
            </a:solidFill>
          </a:ln>
        </p:spPr>
        <p:txBody>
          <a:bodyPr wrap="square" rtlCol="0">
            <a:spAutoFit/>
          </a:bodyPr>
          <a:lstStyle/>
          <a:p>
            <a:pPr algn="ctr"/>
            <a:r>
              <a:rPr lang="en-US" dirty="0">
                <a:solidFill>
                  <a:schemeClr val="bg1"/>
                </a:solidFill>
              </a:rPr>
              <a:t>API/ </a:t>
            </a:r>
            <a:r>
              <a:rPr lang="en-US" dirty="0" err="1">
                <a:solidFill>
                  <a:schemeClr val="bg1"/>
                </a:solidFill>
              </a:rPr>
              <a:t>Add’t</a:t>
            </a:r>
            <a:r>
              <a:rPr lang="en-US" dirty="0">
                <a:solidFill>
                  <a:schemeClr val="bg1"/>
                </a:solidFill>
              </a:rPr>
              <a:t> Functionality</a:t>
            </a:r>
          </a:p>
        </p:txBody>
      </p:sp>
      <p:sp>
        <p:nvSpPr>
          <p:cNvPr id="8" name="TextBox 7">
            <a:extLst>
              <a:ext uri="{FF2B5EF4-FFF2-40B4-BE49-F238E27FC236}">
                <a16:creationId xmlns:a16="http://schemas.microsoft.com/office/drawing/2014/main" id="{EC236467-99C1-6477-05ED-861C45328020}"/>
              </a:ext>
            </a:extLst>
          </p:cNvPr>
          <p:cNvSpPr txBox="1"/>
          <p:nvPr/>
        </p:nvSpPr>
        <p:spPr>
          <a:xfrm>
            <a:off x="4487010" y="3203739"/>
            <a:ext cx="1735006" cy="369332"/>
          </a:xfrm>
          <a:prstGeom prst="rect">
            <a:avLst/>
          </a:prstGeom>
          <a:noFill/>
          <a:ln>
            <a:solidFill>
              <a:schemeClr val="bg1"/>
            </a:solidFill>
          </a:ln>
        </p:spPr>
        <p:txBody>
          <a:bodyPr wrap="square" rtlCol="0">
            <a:spAutoFit/>
          </a:bodyPr>
          <a:lstStyle/>
          <a:p>
            <a:pPr algn="ctr"/>
            <a:r>
              <a:rPr lang="en-US" dirty="0">
                <a:solidFill>
                  <a:schemeClr val="bg1"/>
                </a:solidFill>
              </a:rPr>
              <a:t>Monitoring</a:t>
            </a:r>
          </a:p>
        </p:txBody>
      </p:sp>
      <p:sp>
        <p:nvSpPr>
          <p:cNvPr id="9" name="TextBox 8">
            <a:extLst>
              <a:ext uri="{FF2B5EF4-FFF2-40B4-BE49-F238E27FC236}">
                <a16:creationId xmlns:a16="http://schemas.microsoft.com/office/drawing/2014/main" id="{EEA2A823-B8F2-9CC6-92FE-4E8E710813AE}"/>
              </a:ext>
            </a:extLst>
          </p:cNvPr>
          <p:cNvSpPr txBox="1"/>
          <p:nvPr/>
        </p:nvSpPr>
        <p:spPr>
          <a:xfrm>
            <a:off x="1993191" y="4965199"/>
            <a:ext cx="1889366" cy="646331"/>
          </a:xfrm>
          <a:prstGeom prst="rect">
            <a:avLst/>
          </a:prstGeom>
          <a:noFill/>
          <a:ln>
            <a:solidFill>
              <a:schemeClr val="bg1"/>
            </a:solidFill>
          </a:ln>
        </p:spPr>
        <p:txBody>
          <a:bodyPr wrap="square" rtlCol="0">
            <a:spAutoFit/>
          </a:bodyPr>
          <a:lstStyle/>
          <a:p>
            <a:pPr algn="ctr"/>
            <a:r>
              <a:rPr lang="en-US" dirty="0">
                <a:solidFill>
                  <a:schemeClr val="bg1"/>
                </a:solidFill>
              </a:rPr>
              <a:t>Model Creation/ Fine-tuning</a:t>
            </a:r>
          </a:p>
        </p:txBody>
      </p:sp>
      <p:sp>
        <p:nvSpPr>
          <p:cNvPr id="10" name="TextBox 9">
            <a:extLst>
              <a:ext uri="{FF2B5EF4-FFF2-40B4-BE49-F238E27FC236}">
                <a16:creationId xmlns:a16="http://schemas.microsoft.com/office/drawing/2014/main" id="{CF598F46-91E8-4B6C-6515-9DF5ACAD8423}"/>
              </a:ext>
            </a:extLst>
          </p:cNvPr>
          <p:cNvSpPr txBox="1"/>
          <p:nvPr/>
        </p:nvSpPr>
        <p:spPr>
          <a:xfrm>
            <a:off x="4535852" y="4021315"/>
            <a:ext cx="2969848" cy="1477328"/>
          </a:xfrm>
          <a:prstGeom prst="rect">
            <a:avLst/>
          </a:prstGeom>
          <a:noFill/>
          <a:ln>
            <a:solidFill>
              <a:schemeClr val="bg1"/>
            </a:solidFill>
          </a:ln>
        </p:spPr>
        <p:txBody>
          <a:bodyPr wrap="square" rtlCol="0">
            <a:spAutoFit/>
          </a:bodyPr>
          <a:lstStyle/>
          <a:p>
            <a:pPr algn="ctr"/>
            <a:r>
              <a:rPr lang="en-US" dirty="0">
                <a:solidFill>
                  <a:schemeClr val="bg1"/>
                </a:solidFill>
              </a:rPr>
              <a:t>Data</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11" name="TextBox 10">
            <a:extLst>
              <a:ext uri="{FF2B5EF4-FFF2-40B4-BE49-F238E27FC236}">
                <a16:creationId xmlns:a16="http://schemas.microsoft.com/office/drawing/2014/main" id="{159B9D3F-09C1-8254-A24B-569F368373D0}"/>
              </a:ext>
            </a:extLst>
          </p:cNvPr>
          <p:cNvSpPr txBox="1"/>
          <p:nvPr/>
        </p:nvSpPr>
        <p:spPr>
          <a:xfrm>
            <a:off x="4712437" y="5016039"/>
            <a:ext cx="1338385" cy="338554"/>
          </a:xfrm>
          <a:prstGeom prst="rect">
            <a:avLst/>
          </a:prstGeom>
          <a:noFill/>
          <a:ln>
            <a:solidFill>
              <a:schemeClr val="bg1"/>
            </a:solidFill>
          </a:ln>
        </p:spPr>
        <p:txBody>
          <a:bodyPr wrap="square" rtlCol="0">
            <a:spAutoFit/>
          </a:bodyPr>
          <a:lstStyle/>
          <a:p>
            <a:pPr algn="ctr"/>
            <a:r>
              <a:rPr lang="en-US" sz="1600" dirty="0">
                <a:solidFill>
                  <a:schemeClr val="bg1"/>
                </a:solidFill>
              </a:rPr>
              <a:t>Curated Data</a:t>
            </a:r>
          </a:p>
        </p:txBody>
      </p:sp>
      <p:sp>
        <p:nvSpPr>
          <p:cNvPr id="12" name="TextBox 11">
            <a:extLst>
              <a:ext uri="{FF2B5EF4-FFF2-40B4-BE49-F238E27FC236}">
                <a16:creationId xmlns:a16="http://schemas.microsoft.com/office/drawing/2014/main" id="{E6199AE6-110F-3F38-54C3-8EACEE7D2148}"/>
              </a:ext>
            </a:extLst>
          </p:cNvPr>
          <p:cNvSpPr txBox="1"/>
          <p:nvPr/>
        </p:nvSpPr>
        <p:spPr>
          <a:xfrm>
            <a:off x="4658943" y="4424104"/>
            <a:ext cx="1338385" cy="338554"/>
          </a:xfrm>
          <a:prstGeom prst="rect">
            <a:avLst/>
          </a:prstGeom>
          <a:noFill/>
          <a:ln>
            <a:solidFill>
              <a:schemeClr val="bg1"/>
            </a:solidFill>
          </a:ln>
        </p:spPr>
        <p:txBody>
          <a:bodyPr wrap="square" rtlCol="0">
            <a:spAutoFit/>
          </a:bodyPr>
          <a:lstStyle/>
          <a:p>
            <a:pPr algn="ctr"/>
            <a:r>
              <a:rPr lang="en-US" sz="1600" dirty="0">
                <a:solidFill>
                  <a:schemeClr val="bg1"/>
                </a:solidFill>
              </a:rPr>
              <a:t>Data Flows</a:t>
            </a:r>
          </a:p>
        </p:txBody>
      </p:sp>
      <p:sp>
        <p:nvSpPr>
          <p:cNvPr id="13" name="TextBox 12">
            <a:extLst>
              <a:ext uri="{FF2B5EF4-FFF2-40B4-BE49-F238E27FC236}">
                <a16:creationId xmlns:a16="http://schemas.microsoft.com/office/drawing/2014/main" id="{59129026-F2D0-75EA-DA34-CC3EBDD23736}"/>
              </a:ext>
            </a:extLst>
          </p:cNvPr>
          <p:cNvSpPr txBox="1"/>
          <p:nvPr/>
        </p:nvSpPr>
        <p:spPr>
          <a:xfrm>
            <a:off x="6099664" y="4394166"/>
            <a:ext cx="1338385" cy="584775"/>
          </a:xfrm>
          <a:prstGeom prst="rect">
            <a:avLst/>
          </a:prstGeom>
          <a:noFill/>
          <a:ln>
            <a:solidFill>
              <a:schemeClr val="bg1"/>
            </a:solidFill>
          </a:ln>
        </p:spPr>
        <p:txBody>
          <a:bodyPr wrap="square" rtlCol="0">
            <a:spAutoFit/>
          </a:bodyPr>
          <a:lstStyle/>
          <a:p>
            <a:pPr algn="ctr"/>
            <a:r>
              <a:rPr lang="en-US" sz="1600" dirty="0">
                <a:solidFill>
                  <a:schemeClr val="bg1"/>
                </a:solidFill>
              </a:rPr>
              <a:t>Logging and Telemetry</a:t>
            </a:r>
          </a:p>
        </p:txBody>
      </p:sp>
      <p:sp>
        <p:nvSpPr>
          <p:cNvPr id="14" name="TextBox 13">
            <a:extLst>
              <a:ext uri="{FF2B5EF4-FFF2-40B4-BE49-F238E27FC236}">
                <a16:creationId xmlns:a16="http://schemas.microsoft.com/office/drawing/2014/main" id="{CBF90BD1-3629-BA4F-CEE3-24967056F4FD}"/>
              </a:ext>
            </a:extLst>
          </p:cNvPr>
          <p:cNvSpPr txBox="1"/>
          <p:nvPr/>
        </p:nvSpPr>
        <p:spPr>
          <a:xfrm>
            <a:off x="7012348" y="2452281"/>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Model Retraining</a:t>
            </a:r>
          </a:p>
        </p:txBody>
      </p:sp>
      <p:sp>
        <p:nvSpPr>
          <p:cNvPr id="15" name="Right Brace 14">
            <a:extLst>
              <a:ext uri="{FF2B5EF4-FFF2-40B4-BE49-F238E27FC236}">
                <a16:creationId xmlns:a16="http://schemas.microsoft.com/office/drawing/2014/main" id="{4CF6F979-B000-1D6B-583F-E1517D6A0997}"/>
              </a:ext>
            </a:extLst>
          </p:cNvPr>
          <p:cNvSpPr/>
          <p:nvPr/>
        </p:nvSpPr>
        <p:spPr>
          <a:xfrm>
            <a:off x="8995508" y="1430729"/>
            <a:ext cx="1094154" cy="4665785"/>
          </a:xfrm>
          <a:prstGeom prst="rightBrace">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chemeClr val="bg1"/>
              </a:solidFill>
            </a:endParaRPr>
          </a:p>
        </p:txBody>
      </p:sp>
      <p:sp>
        <p:nvSpPr>
          <p:cNvPr id="16" name="TextBox 15">
            <a:extLst>
              <a:ext uri="{FF2B5EF4-FFF2-40B4-BE49-F238E27FC236}">
                <a16:creationId xmlns:a16="http://schemas.microsoft.com/office/drawing/2014/main" id="{DAF29CAB-1BBA-AE03-AA9C-6AB04B62BD7E}"/>
              </a:ext>
            </a:extLst>
          </p:cNvPr>
          <p:cNvSpPr txBox="1"/>
          <p:nvPr/>
        </p:nvSpPr>
        <p:spPr>
          <a:xfrm>
            <a:off x="10263550" y="3301956"/>
            <a:ext cx="1881560" cy="923330"/>
          </a:xfrm>
          <a:prstGeom prst="rect">
            <a:avLst/>
          </a:prstGeom>
          <a:noFill/>
          <a:ln>
            <a:solidFill>
              <a:schemeClr val="bg1"/>
            </a:solidFill>
          </a:ln>
        </p:spPr>
        <p:txBody>
          <a:bodyPr wrap="square" rtlCol="0">
            <a:spAutoFit/>
          </a:bodyPr>
          <a:lstStyle/>
          <a:p>
            <a:pPr algn="ctr"/>
            <a:r>
              <a:rPr lang="en-US" dirty="0">
                <a:solidFill>
                  <a:schemeClr val="bg1"/>
                </a:solidFill>
              </a:rPr>
              <a:t>Infrastructure Physical/Serving/Cloud</a:t>
            </a:r>
          </a:p>
        </p:txBody>
      </p:sp>
      <p:sp>
        <p:nvSpPr>
          <p:cNvPr id="17" name="TextBox 16">
            <a:extLst>
              <a:ext uri="{FF2B5EF4-FFF2-40B4-BE49-F238E27FC236}">
                <a16:creationId xmlns:a16="http://schemas.microsoft.com/office/drawing/2014/main" id="{AB9D0D89-5D09-A523-F416-93D90DB7DCD8}"/>
              </a:ext>
            </a:extLst>
          </p:cNvPr>
          <p:cNvSpPr txBox="1"/>
          <p:nvPr/>
        </p:nvSpPr>
        <p:spPr>
          <a:xfrm>
            <a:off x="10114090" y="4306791"/>
            <a:ext cx="2077909" cy="461665"/>
          </a:xfrm>
          <a:prstGeom prst="rect">
            <a:avLst/>
          </a:prstGeom>
          <a:noFill/>
        </p:spPr>
        <p:txBody>
          <a:bodyPr wrap="square" rtlCol="0">
            <a:spAutoFit/>
          </a:bodyPr>
          <a:lstStyle/>
          <a:p>
            <a:r>
              <a:rPr lang="en-US" sz="1200" dirty="0">
                <a:solidFill>
                  <a:schemeClr val="accent2">
                    <a:lumMod val="75000"/>
                  </a:schemeClr>
                </a:solidFill>
              </a:rPr>
              <a:t>FA 26/25/FA 28 (Network Engineer)</a:t>
            </a:r>
          </a:p>
        </p:txBody>
      </p:sp>
      <p:sp>
        <p:nvSpPr>
          <p:cNvPr id="18" name="Rectangle 17">
            <a:extLst>
              <a:ext uri="{FF2B5EF4-FFF2-40B4-BE49-F238E27FC236}">
                <a16:creationId xmlns:a16="http://schemas.microsoft.com/office/drawing/2014/main" id="{0F3B8351-F010-3436-4123-91E6D837E365}"/>
              </a:ext>
            </a:extLst>
          </p:cNvPr>
          <p:cNvSpPr/>
          <p:nvPr/>
        </p:nvSpPr>
        <p:spPr>
          <a:xfrm>
            <a:off x="10193214" y="3194274"/>
            <a:ext cx="1998785" cy="1112517"/>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185830A0-DEEC-3855-BC3D-00BB1F6D0F38}"/>
              </a:ext>
            </a:extLst>
          </p:cNvPr>
          <p:cNvSpPr/>
          <p:nvPr/>
        </p:nvSpPr>
        <p:spPr>
          <a:xfrm>
            <a:off x="4385414" y="3939470"/>
            <a:ext cx="3319578" cy="1645531"/>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98307480-ED4C-45ED-AA73-BEB852306180}"/>
              </a:ext>
            </a:extLst>
          </p:cNvPr>
          <p:cNvSpPr txBox="1"/>
          <p:nvPr/>
        </p:nvSpPr>
        <p:spPr>
          <a:xfrm>
            <a:off x="5354513" y="5604638"/>
            <a:ext cx="2204901" cy="276999"/>
          </a:xfrm>
          <a:prstGeom prst="rect">
            <a:avLst/>
          </a:prstGeom>
          <a:noFill/>
        </p:spPr>
        <p:txBody>
          <a:bodyPr wrap="square" rtlCol="0">
            <a:spAutoFit/>
          </a:bodyPr>
          <a:lstStyle/>
          <a:p>
            <a:r>
              <a:rPr lang="en-US" sz="1200" dirty="0">
                <a:solidFill>
                  <a:schemeClr val="accent2">
                    <a:lumMod val="75000"/>
                  </a:schemeClr>
                </a:solidFill>
              </a:rPr>
              <a:t>FA 26 (Data Engineer)</a:t>
            </a:r>
          </a:p>
        </p:txBody>
      </p:sp>
      <p:sp>
        <p:nvSpPr>
          <p:cNvPr id="21" name="Rectangle 20">
            <a:extLst>
              <a:ext uri="{FF2B5EF4-FFF2-40B4-BE49-F238E27FC236}">
                <a16:creationId xmlns:a16="http://schemas.microsoft.com/office/drawing/2014/main" id="{CA934661-EA41-9D1F-38BA-2721515375F6}"/>
              </a:ext>
            </a:extLst>
          </p:cNvPr>
          <p:cNvSpPr/>
          <p:nvPr/>
        </p:nvSpPr>
        <p:spPr>
          <a:xfrm>
            <a:off x="1958503" y="4860285"/>
            <a:ext cx="1991705" cy="856161"/>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D75F166B-3BE8-5840-75E0-32378F6F9EB1}"/>
              </a:ext>
            </a:extLst>
          </p:cNvPr>
          <p:cNvSpPr txBox="1"/>
          <p:nvPr/>
        </p:nvSpPr>
        <p:spPr>
          <a:xfrm>
            <a:off x="1917815" y="5724140"/>
            <a:ext cx="2268307" cy="276999"/>
          </a:xfrm>
          <a:prstGeom prst="rect">
            <a:avLst/>
          </a:prstGeom>
          <a:noFill/>
        </p:spPr>
        <p:txBody>
          <a:bodyPr wrap="square" rtlCol="0">
            <a:spAutoFit/>
          </a:bodyPr>
          <a:lstStyle/>
          <a:p>
            <a:r>
              <a:rPr lang="en-US" sz="1200" dirty="0">
                <a:solidFill>
                  <a:srgbClr val="92D050"/>
                </a:solidFill>
              </a:rPr>
              <a:t>FA 49 (Data Scientist)</a:t>
            </a:r>
          </a:p>
        </p:txBody>
      </p:sp>
      <p:sp>
        <p:nvSpPr>
          <p:cNvPr id="23" name="Rectangle 22">
            <a:extLst>
              <a:ext uri="{FF2B5EF4-FFF2-40B4-BE49-F238E27FC236}">
                <a16:creationId xmlns:a16="http://schemas.microsoft.com/office/drawing/2014/main" id="{C5BB3831-23FC-52E2-3969-624BCB9CD4CB}"/>
              </a:ext>
            </a:extLst>
          </p:cNvPr>
          <p:cNvSpPr/>
          <p:nvPr/>
        </p:nvSpPr>
        <p:spPr>
          <a:xfrm>
            <a:off x="4638198" y="4963918"/>
            <a:ext cx="1458553" cy="461895"/>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cxnSp>
        <p:nvCxnSpPr>
          <p:cNvPr id="24" name="Connector: Elbow 23">
            <a:extLst>
              <a:ext uri="{FF2B5EF4-FFF2-40B4-BE49-F238E27FC236}">
                <a16:creationId xmlns:a16="http://schemas.microsoft.com/office/drawing/2014/main" id="{5C9C0DFB-F0DB-199F-D3A1-5AE8A9AE1F9F}"/>
              </a:ext>
            </a:extLst>
          </p:cNvPr>
          <p:cNvCxnSpPr>
            <a:cxnSpLocks/>
            <a:stCxn id="9" idx="3"/>
            <a:endCxn id="6" idx="1"/>
          </p:cNvCxnSpPr>
          <p:nvPr/>
        </p:nvCxnSpPr>
        <p:spPr>
          <a:xfrm flipV="1">
            <a:off x="3882557" y="2100629"/>
            <a:ext cx="604453" cy="3187736"/>
          </a:xfrm>
          <a:prstGeom prst="bentConnector3">
            <a:avLst>
              <a:gd name="adj1" fmla="val 50000"/>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708F8B46-5E06-7718-3CC2-68F543C41D5C}"/>
              </a:ext>
            </a:extLst>
          </p:cNvPr>
          <p:cNvSpPr/>
          <p:nvPr/>
        </p:nvSpPr>
        <p:spPr>
          <a:xfrm>
            <a:off x="687755" y="2285295"/>
            <a:ext cx="2059829" cy="536318"/>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E45C381E-EACF-3826-ED5C-C426A167C4A5}"/>
              </a:ext>
            </a:extLst>
          </p:cNvPr>
          <p:cNvSpPr txBox="1"/>
          <p:nvPr/>
        </p:nvSpPr>
        <p:spPr>
          <a:xfrm>
            <a:off x="455719" y="2008719"/>
            <a:ext cx="2820076" cy="276999"/>
          </a:xfrm>
          <a:prstGeom prst="rect">
            <a:avLst/>
          </a:prstGeom>
          <a:noFill/>
        </p:spPr>
        <p:txBody>
          <a:bodyPr wrap="square" rtlCol="0">
            <a:spAutoFit/>
          </a:bodyPr>
          <a:lstStyle/>
          <a:p>
            <a:r>
              <a:rPr lang="en-US" sz="1200" dirty="0">
                <a:solidFill>
                  <a:schemeClr val="accent1">
                    <a:lumMod val="60000"/>
                    <a:lumOff val="40000"/>
                  </a:schemeClr>
                </a:solidFill>
              </a:rPr>
              <a:t>FA 28/ 17D (Software Engineer)</a:t>
            </a:r>
          </a:p>
        </p:txBody>
      </p:sp>
      <p:sp>
        <p:nvSpPr>
          <p:cNvPr id="27" name="Rectangle 26">
            <a:extLst>
              <a:ext uri="{FF2B5EF4-FFF2-40B4-BE49-F238E27FC236}">
                <a16:creationId xmlns:a16="http://schemas.microsoft.com/office/drawing/2014/main" id="{4C5203D0-AC46-08B9-B7EB-F997297449F8}"/>
              </a:ext>
            </a:extLst>
          </p:cNvPr>
          <p:cNvSpPr/>
          <p:nvPr/>
        </p:nvSpPr>
        <p:spPr>
          <a:xfrm>
            <a:off x="4298462" y="1335384"/>
            <a:ext cx="2141425" cy="2492803"/>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0D0351DE-DBBC-624C-07B7-80470ECBFA79}"/>
              </a:ext>
            </a:extLst>
          </p:cNvPr>
          <p:cNvSpPr txBox="1"/>
          <p:nvPr/>
        </p:nvSpPr>
        <p:spPr>
          <a:xfrm>
            <a:off x="4658944" y="1061047"/>
            <a:ext cx="1969464" cy="276999"/>
          </a:xfrm>
          <a:prstGeom prst="rect">
            <a:avLst/>
          </a:prstGeom>
          <a:noFill/>
        </p:spPr>
        <p:txBody>
          <a:bodyPr wrap="square" rtlCol="0">
            <a:spAutoFit/>
          </a:bodyPr>
          <a:lstStyle/>
          <a:p>
            <a:r>
              <a:rPr lang="en-US" sz="1200" dirty="0">
                <a:solidFill>
                  <a:srgbClr val="92D050"/>
                </a:solidFill>
              </a:rPr>
              <a:t>FA 49 (AI/ML Engineer)</a:t>
            </a:r>
          </a:p>
        </p:txBody>
      </p:sp>
      <p:sp>
        <p:nvSpPr>
          <p:cNvPr id="29" name="Rectangle 28">
            <a:extLst>
              <a:ext uri="{FF2B5EF4-FFF2-40B4-BE49-F238E27FC236}">
                <a16:creationId xmlns:a16="http://schemas.microsoft.com/office/drawing/2014/main" id="{A5941B1A-7E70-C1E0-417A-9AA673F2A39C}"/>
              </a:ext>
            </a:extLst>
          </p:cNvPr>
          <p:cNvSpPr/>
          <p:nvPr/>
        </p:nvSpPr>
        <p:spPr>
          <a:xfrm>
            <a:off x="6932246" y="2368380"/>
            <a:ext cx="2063262" cy="539457"/>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7FE0E494-DD30-8221-2AEE-4C881438AB17}"/>
              </a:ext>
            </a:extLst>
          </p:cNvPr>
          <p:cNvSpPr txBox="1"/>
          <p:nvPr/>
        </p:nvSpPr>
        <p:spPr>
          <a:xfrm>
            <a:off x="6932246" y="2067488"/>
            <a:ext cx="1959709" cy="276999"/>
          </a:xfrm>
          <a:prstGeom prst="rect">
            <a:avLst/>
          </a:prstGeom>
          <a:noFill/>
        </p:spPr>
        <p:txBody>
          <a:bodyPr wrap="square" rtlCol="0">
            <a:spAutoFit/>
          </a:bodyPr>
          <a:lstStyle/>
          <a:p>
            <a:r>
              <a:rPr lang="en-US" sz="1200" dirty="0">
                <a:solidFill>
                  <a:srgbClr val="92D050"/>
                </a:solidFill>
              </a:rPr>
              <a:t>FA 49 (AI/ML Engineer)</a:t>
            </a:r>
          </a:p>
        </p:txBody>
      </p:sp>
      <p:cxnSp>
        <p:nvCxnSpPr>
          <p:cNvPr id="31" name="Straight Arrow Connector 30">
            <a:extLst>
              <a:ext uri="{FF2B5EF4-FFF2-40B4-BE49-F238E27FC236}">
                <a16:creationId xmlns:a16="http://schemas.microsoft.com/office/drawing/2014/main" id="{0C2B3BC6-7BA6-A4A0-57DC-7198AB9C7BA2}"/>
              </a:ext>
            </a:extLst>
          </p:cNvPr>
          <p:cNvCxnSpPr>
            <a:cxnSpLocks/>
            <a:stCxn id="10" idx="0"/>
            <a:endCxn id="4" idx="2"/>
          </p:cNvCxnSpPr>
          <p:nvPr/>
        </p:nvCxnSpPr>
        <p:spPr>
          <a:xfrm flipH="1" flipV="1">
            <a:off x="5354513" y="3721419"/>
            <a:ext cx="666263" cy="299896"/>
          </a:xfrm>
          <a:prstGeom prst="straightConnector1">
            <a:avLst/>
          </a:prstGeom>
          <a:ln>
            <a:solidFill>
              <a:schemeClr val="bg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32" name="Connector: Elbow 31">
            <a:extLst>
              <a:ext uri="{FF2B5EF4-FFF2-40B4-BE49-F238E27FC236}">
                <a16:creationId xmlns:a16="http://schemas.microsoft.com/office/drawing/2014/main" id="{19316C65-7C08-4DD5-45CD-5D900DCD6BDF}"/>
              </a:ext>
            </a:extLst>
          </p:cNvPr>
          <p:cNvCxnSpPr>
            <a:cxnSpLocks/>
            <a:stCxn id="13" idx="3"/>
            <a:endCxn id="14" idx="2"/>
          </p:cNvCxnSpPr>
          <p:nvPr/>
        </p:nvCxnSpPr>
        <p:spPr>
          <a:xfrm flipV="1">
            <a:off x="7438049" y="2821613"/>
            <a:ext cx="518982" cy="1864941"/>
          </a:xfrm>
          <a:prstGeom prst="bentConnector2">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CEDD805C-899A-07F9-050F-4C6D0C2E387D}"/>
              </a:ext>
            </a:extLst>
          </p:cNvPr>
          <p:cNvCxnSpPr>
            <a:cxnSpLocks/>
            <a:stCxn id="14" idx="1"/>
            <a:endCxn id="6" idx="3"/>
          </p:cNvCxnSpPr>
          <p:nvPr/>
        </p:nvCxnSpPr>
        <p:spPr>
          <a:xfrm flipH="1" flipV="1">
            <a:off x="6222016" y="2100629"/>
            <a:ext cx="790332" cy="536318"/>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93" name="PlaceHolder 1"/>
          <p:cNvSpPr>
            <a:spLocks noGrp="1"/>
          </p:cNvSpPr>
          <p:nvPr>
            <p:ph type="title"/>
          </p:nvPr>
        </p:nvSpPr>
        <p:spPr>
          <a:xfrm>
            <a:off x="838200" y="304966"/>
            <a:ext cx="10515600" cy="672581"/>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Special Purpose AI Design Pattern</a:t>
            </a:r>
            <a:endParaRPr lang="en-US" sz="4400" b="1" strike="noStrike" spc="-1" dirty="0">
              <a:solidFill>
                <a:schemeClr val="bg1"/>
              </a:solidFill>
              <a:latin typeface="Aptos"/>
            </a:endParaRPr>
          </a:p>
        </p:txBody>
      </p:sp>
      <p:cxnSp>
        <p:nvCxnSpPr>
          <p:cNvPr id="34" name="Connector: Elbow 33">
            <a:extLst>
              <a:ext uri="{FF2B5EF4-FFF2-40B4-BE49-F238E27FC236}">
                <a16:creationId xmlns:a16="http://schemas.microsoft.com/office/drawing/2014/main" id="{0CE0ADFB-A598-A42C-BF1D-851EE8F2DBC1}"/>
              </a:ext>
            </a:extLst>
          </p:cNvPr>
          <p:cNvCxnSpPr>
            <a:cxnSpLocks/>
            <a:stCxn id="3" idx="2"/>
            <a:endCxn id="12" idx="1"/>
          </p:cNvCxnSpPr>
          <p:nvPr/>
        </p:nvCxnSpPr>
        <p:spPr>
          <a:xfrm rot="16200000" flipH="1">
            <a:off x="2254002" y="2188439"/>
            <a:ext cx="1855669" cy="2954214"/>
          </a:xfrm>
          <a:prstGeom prst="bentConnector2">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CD7EE38D-F13E-04F9-C787-57764F7BF09C}"/>
              </a:ext>
            </a:extLst>
          </p:cNvPr>
          <p:cNvSpPr/>
          <p:nvPr/>
        </p:nvSpPr>
        <p:spPr>
          <a:xfrm>
            <a:off x="1390645" y="6297775"/>
            <a:ext cx="8770763" cy="536318"/>
          </a:xfrm>
          <a:prstGeom prst="round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rPr>
              <a:t>Special-Purpose AI requires maintenance and a skilled team of technical professionals </a:t>
            </a:r>
          </a:p>
        </p:txBody>
      </p:sp>
      <p:cxnSp>
        <p:nvCxnSpPr>
          <p:cNvPr id="38" name="Connector: Elbow 37">
            <a:extLst>
              <a:ext uri="{FF2B5EF4-FFF2-40B4-BE49-F238E27FC236}">
                <a16:creationId xmlns:a16="http://schemas.microsoft.com/office/drawing/2014/main" id="{ABDDEB0E-2327-4E89-94CB-16916D1BD465}"/>
              </a:ext>
            </a:extLst>
          </p:cNvPr>
          <p:cNvCxnSpPr>
            <a:cxnSpLocks/>
            <a:stCxn id="9" idx="3"/>
            <a:endCxn id="11" idx="1"/>
          </p:cNvCxnSpPr>
          <p:nvPr/>
        </p:nvCxnSpPr>
        <p:spPr>
          <a:xfrm flipV="1">
            <a:off x="3882557" y="5185316"/>
            <a:ext cx="829880" cy="103049"/>
          </a:xfrm>
          <a:prstGeom prst="bentConnector3">
            <a:avLst>
              <a:gd name="adj1" fmla="val 50000"/>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animBg="1"/>
      <p:bldP spid="20" grpId="0"/>
      <p:bldP spid="21" grpId="0" animBg="1"/>
      <p:bldP spid="22" grpId="0"/>
      <p:bldP spid="23" grpId="0" animBg="1"/>
      <p:bldP spid="25" grpId="0" animBg="1"/>
      <p:bldP spid="26" grpId="0"/>
      <p:bldP spid="27" grpId="0" animBg="1"/>
      <p:bldP spid="28" grpId="0"/>
      <p:bldP spid="29" grpId="0" animBg="1"/>
      <p:bldP spid="30" grpId="0"/>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277D89-1721-472A-5D49-77EFC710A205}"/>
              </a:ext>
            </a:extLst>
          </p:cNvPr>
          <p:cNvSpPr txBox="1"/>
          <p:nvPr/>
        </p:nvSpPr>
        <p:spPr>
          <a:xfrm>
            <a:off x="838201" y="3347755"/>
            <a:ext cx="1889366" cy="369332"/>
          </a:xfrm>
          <a:prstGeom prst="rect">
            <a:avLst/>
          </a:prstGeom>
          <a:noFill/>
          <a:ln>
            <a:solidFill>
              <a:schemeClr val="bg1"/>
            </a:solidFill>
          </a:ln>
        </p:spPr>
        <p:txBody>
          <a:bodyPr wrap="square" rtlCol="0">
            <a:spAutoFit/>
          </a:bodyPr>
          <a:lstStyle/>
          <a:p>
            <a:pPr algn="ctr"/>
            <a:r>
              <a:rPr lang="en-US" dirty="0">
                <a:solidFill>
                  <a:schemeClr val="bg1"/>
                </a:solidFill>
              </a:rPr>
              <a:t>User Interface(s)</a:t>
            </a:r>
          </a:p>
        </p:txBody>
      </p:sp>
      <p:sp>
        <p:nvSpPr>
          <p:cNvPr id="3" name="TextBox 2">
            <a:extLst>
              <a:ext uri="{FF2B5EF4-FFF2-40B4-BE49-F238E27FC236}">
                <a16:creationId xmlns:a16="http://schemas.microsoft.com/office/drawing/2014/main" id="{332F2422-EFDF-96A0-5EF4-84CDB6A78580}"/>
              </a:ext>
            </a:extLst>
          </p:cNvPr>
          <p:cNvSpPr txBox="1"/>
          <p:nvPr/>
        </p:nvSpPr>
        <p:spPr>
          <a:xfrm>
            <a:off x="4386379" y="3203393"/>
            <a:ext cx="1584569" cy="646331"/>
          </a:xfrm>
          <a:prstGeom prst="rect">
            <a:avLst/>
          </a:prstGeom>
          <a:noFill/>
          <a:ln>
            <a:solidFill>
              <a:schemeClr val="bg1"/>
            </a:solidFill>
          </a:ln>
        </p:spPr>
        <p:txBody>
          <a:bodyPr wrap="square" rtlCol="0">
            <a:spAutoFit/>
          </a:bodyPr>
          <a:lstStyle/>
          <a:p>
            <a:pPr algn="ctr"/>
            <a:r>
              <a:rPr lang="en-US" dirty="0">
                <a:solidFill>
                  <a:schemeClr val="bg1"/>
                </a:solidFill>
              </a:rPr>
              <a:t>Application Services</a:t>
            </a:r>
          </a:p>
        </p:txBody>
      </p:sp>
      <p:sp>
        <p:nvSpPr>
          <p:cNvPr id="4" name="TextBox 3">
            <a:extLst>
              <a:ext uri="{FF2B5EF4-FFF2-40B4-BE49-F238E27FC236}">
                <a16:creationId xmlns:a16="http://schemas.microsoft.com/office/drawing/2014/main" id="{8222D283-165F-27C2-5C43-8123111BB7BD}"/>
              </a:ext>
            </a:extLst>
          </p:cNvPr>
          <p:cNvSpPr txBox="1"/>
          <p:nvPr/>
        </p:nvSpPr>
        <p:spPr>
          <a:xfrm>
            <a:off x="3601961" y="4103023"/>
            <a:ext cx="2913427" cy="1754326"/>
          </a:xfrm>
          <a:prstGeom prst="rect">
            <a:avLst/>
          </a:prstGeom>
          <a:noFill/>
          <a:ln>
            <a:solidFill>
              <a:schemeClr val="bg1"/>
            </a:solidFill>
          </a:ln>
        </p:spPr>
        <p:txBody>
          <a:bodyPr wrap="square" rtlCol="0">
            <a:spAutoFit/>
          </a:bodyPr>
          <a:lstStyle/>
          <a:p>
            <a:pPr algn="ctr"/>
            <a:r>
              <a:rPr lang="en-US" dirty="0">
                <a:solidFill>
                  <a:schemeClr val="bg1"/>
                </a:solidFill>
              </a:rPr>
              <a:t>Data</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5" name="TextBox 4">
            <a:extLst>
              <a:ext uri="{FF2B5EF4-FFF2-40B4-BE49-F238E27FC236}">
                <a16:creationId xmlns:a16="http://schemas.microsoft.com/office/drawing/2014/main" id="{CA82F805-12CC-3B34-ED24-13F48F25B0A5}"/>
              </a:ext>
            </a:extLst>
          </p:cNvPr>
          <p:cNvSpPr txBox="1"/>
          <p:nvPr/>
        </p:nvSpPr>
        <p:spPr>
          <a:xfrm>
            <a:off x="4468727" y="5390558"/>
            <a:ext cx="1338385" cy="338554"/>
          </a:xfrm>
          <a:prstGeom prst="rect">
            <a:avLst/>
          </a:prstGeom>
          <a:noFill/>
          <a:ln>
            <a:solidFill>
              <a:schemeClr val="bg1"/>
            </a:solidFill>
          </a:ln>
        </p:spPr>
        <p:txBody>
          <a:bodyPr wrap="square" rtlCol="0">
            <a:spAutoFit/>
          </a:bodyPr>
          <a:lstStyle/>
          <a:p>
            <a:pPr algn="ctr"/>
            <a:r>
              <a:rPr lang="en-US" sz="1600" dirty="0">
                <a:solidFill>
                  <a:schemeClr val="bg1"/>
                </a:solidFill>
              </a:rPr>
              <a:t>Curated Data</a:t>
            </a:r>
          </a:p>
        </p:txBody>
      </p:sp>
      <p:sp>
        <p:nvSpPr>
          <p:cNvPr id="6" name="TextBox 5">
            <a:extLst>
              <a:ext uri="{FF2B5EF4-FFF2-40B4-BE49-F238E27FC236}">
                <a16:creationId xmlns:a16="http://schemas.microsoft.com/office/drawing/2014/main" id="{1782CD30-BE0F-5B19-D874-935721FC86CA}"/>
              </a:ext>
            </a:extLst>
          </p:cNvPr>
          <p:cNvSpPr txBox="1"/>
          <p:nvPr/>
        </p:nvSpPr>
        <p:spPr>
          <a:xfrm>
            <a:off x="3738486" y="4551334"/>
            <a:ext cx="1338385" cy="338554"/>
          </a:xfrm>
          <a:prstGeom prst="rect">
            <a:avLst/>
          </a:prstGeom>
          <a:noFill/>
          <a:ln>
            <a:solidFill>
              <a:schemeClr val="bg1"/>
            </a:solidFill>
          </a:ln>
        </p:spPr>
        <p:txBody>
          <a:bodyPr wrap="square" rtlCol="0">
            <a:spAutoFit/>
          </a:bodyPr>
          <a:lstStyle/>
          <a:p>
            <a:pPr algn="ctr"/>
            <a:r>
              <a:rPr lang="en-US" sz="1600" dirty="0">
                <a:solidFill>
                  <a:schemeClr val="bg1"/>
                </a:solidFill>
              </a:rPr>
              <a:t>Org Data</a:t>
            </a:r>
          </a:p>
        </p:txBody>
      </p:sp>
      <p:sp>
        <p:nvSpPr>
          <p:cNvPr id="7" name="TextBox 6">
            <a:extLst>
              <a:ext uri="{FF2B5EF4-FFF2-40B4-BE49-F238E27FC236}">
                <a16:creationId xmlns:a16="http://schemas.microsoft.com/office/drawing/2014/main" id="{CB95E4F9-F1A3-3844-7ADF-5447013964D6}"/>
              </a:ext>
            </a:extLst>
          </p:cNvPr>
          <p:cNvSpPr txBox="1"/>
          <p:nvPr/>
        </p:nvSpPr>
        <p:spPr>
          <a:xfrm>
            <a:off x="5147936" y="4561423"/>
            <a:ext cx="1338385" cy="584775"/>
          </a:xfrm>
          <a:prstGeom prst="rect">
            <a:avLst/>
          </a:prstGeom>
          <a:noFill/>
          <a:ln>
            <a:solidFill>
              <a:schemeClr val="bg1"/>
            </a:solidFill>
          </a:ln>
        </p:spPr>
        <p:txBody>
          <a:bodyPr wrap="square" rtlCol="0">
            <a:spAutoFit/>
          </a:bodyPr>
          <a:lstStyle/>
          <a:p>
            <a:pPr algn="ctr"/>
            <a:r>
              <a:rPr lang="en-US" sz="1600" dirty="0">
                <a:solidFill>
                  <a:schemeClr val="bg1"/>
                </a:solidFill>
              </a:rPr>
              <a:t>Logging and Telemetry</a:t>
            </a:r>
          </a:p>
        </p:txBody>
      </p:sp>
      <p:sp>
        <p:nvSpPr>
          <p:cNvPr id="8" name="TextBox 7">
            <a:extLst>
              <a:ext uri="{FF2B5EF4-FFF2-40B4-BE49-F238E27FC236}">
                <a16:creationId xmlns:a16="http://schemas.microsoft.com/office/drawing/2014/main" id="{AC295DD9-E15B-BDD4-8CAA-37FFDFA2121A}"/>
              </a:ext>
            </a:extLst>
          </p:cNvPr>
          <p:cNvSpPr txBox="1"/>
          <p:nvPr/>
        </p:nvSpPr>
        <p:spPr>
          <a:xfrm>
            <a:off x="7078784" y="3306552"/>
            <a:ext cx="1584569" cy="369332"/>
          </a:xfrm>
          <a:prstGeom prst="rect">
            <a:avLst/>
          </a:prstGeom>
          <a:noFill/>
          <a:ln>
            <a:solidFill>
              <a:schemeClr val="bg1"/>
            </a:solidFill>
          </a:ln>
        </p:spPr>
        <p:txBody>
          <a:bodyPr wrap="square" rtlCol="0">
            <a:spAutoFit/>
          </a:bodyPr>
          <a:lstStyle/>
          <a:p>
            <a:pPr algn="ctr"/>
            <a:r>
              <a:rPr lang="en-US" dirty="0">
                <a:solidFill>
                  <a:schemeClr val="bg1"/>
                </a:solidFill>
              </a:rPr>
              <a:t>Model Serving</a:t>
            </a:r>
          </a:p>
        </p:txBody>
      </p:sp>
      <p:sp>
        <p:nvSpPr>
          <p:cNvPr id="9" name="Right Brace 8">
            <a:extLst>
              <a:ext uri="{FF2B5EF4-FFF2-40B4-BE49-F238E27FC236}">
                <a16:creationId xmlns:a16="http://schemas.microsoft.com/office/drawing/2014/main" id="{89CA5BFE-2C3E-9F9B-3085-E7B0BF3E6AE4}"/>
              </a:ext>
            </a:extLst>
          </p:cNvPr>
          <p:cNvSpPr/>
          <p:nvPr/>
        </p:nvSpPr>
        <p:spPr>
          <a:xfrm>
            <a:off x="9045328" y="1638929"/>
            <a:ext cx="1094154" cy="4495420"/>
          </a:xfrm>
          <a:prstGeom prst="rightBrace">
            <a:avLst/>
          </a:prstGeom>
          <a:ln>
            <a:solidFill>
              <a:schemeClr val="bg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8498B706-1998-1F83-4C89-C89F1353747A}"/>
              </a:ext>
            </a:extLst>
          </p:cNvPr>
          <p:cNvSpPr txBox="1"/>
          <p:nvPr/>
        </p:nvSpPr>
        <p:spPr>
          <a:xfrm>
            <a:off x="10263550" y="3431068"/>
            <a:ext cx="1811225" cy="923330"/>
          </a:xfrm>
          <a:prstGeom prst="rect">
            <a:avLst/>
          </a:prstGeom>
          <a:noFill/>
          <a:ln>
            <a:solidFill>
              <a:schemeClr val="bg1"/>
            </a:solidFill>
          </a:ln>
        </p:spPr>
        <p:txBody>
          <a:bodyPr wrap="square" rtlCol="0">
            <a:spAutoFit/>
          </a:bodyPr>
          <a:lstStyle/>
          <a:p>
            <a:pPr algn="ctr"/>
            <a:r>
              <a:rPr lang="en-US" dirty="0">
                <a:solidFill>
                  <a:schemeClr val="bg1"/>
                </a:solidFill>
              </a:rPr>
              <a:t>Infrastructure Physical/Serving/Cloud</a:t>
            </a:r>
          </a:p>
        </p:txBody>
      </p:sp>
      <p:sp>
        <p:nvSpPr>
          <p:cNvPr id="11" name="TextBox 10">
            <a:extLst>
              <a:ext uri="{FF2B5EF4-FFF2-40B4-BE49-F238E27FC236}">
                <a16:creationId xmlns:a16="http://schemas.microsoft.com/office/drawing/2014/main" id="{62DA2A04-2B41-5FE0-CFB8-F6DEED434796}"/>
              </a:ext>
            </a:extLst>
          </p:cNvPr>
          <p:cNvSpPr txBox="1"/>
          <p:nvPr/>
        </p:nvSpPr>
        <p:spPr>
          <a:xfrm>
            <a:off x="4386383" y="1447992"/>
            <a:ext cx="1584569" cy="1477328"/>
          </a:xfrm>
          <a:prstGeom prst="rect">
            <a:avLst/>
          </a:prstGeom>
          <a:noFill/>
          <a:ln>
            <a:solidFill>
              <a:schemeClr val="bg1"/>
            </a:solidFill>
          </a:ln>
        </p:spPr>
        <p:txBody>
          <a:bodyPr wrap="square" rtlCol="0">
            <a:spAutoFit/>
          </a:bodyPr>
          <a:lstStyle/>
          <a:p>
            <a:pPr algn="ctr"/>
            <a:r>
              <a:rPr lang="en-US" dirty="0">
                <a:solidFill>
                  <a:schemeClr val="bg1"/>
                </a:solidFill>
              </a:rPr>
              <a:t>Agent Server</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12" name="TextBox 11">
            <a:extLst>
              <a:ext uri="{FF2B5EF4-FFF2-40B4-BE49-F238E27FC236}">
                <a16:creationId xmlns:a16="http://schemas.microsoft.com/office/drawing/2014/main" id="{D6A9B3CA-AF0B-A9D8-D8D1-C791E66C23E0}"/>
              </a:ext>
            </a:extLst>
          </p:cNvPr>
          <p:cNvSpPr txBox="1"/>
          <p:nvPr/>
        </p:nvSpPr>
        <p:spPr>
          <a:xfrm>
            <a:off x="4509474" y="1821002"/>
            <a:ext cx="1338385" cy="584775"/>
          </a:xfrm>
          <a:prstGeom prst="rect">
            <a:avLst/>
          </a:prstGeom>
          <a:noFill/>
          <a:ln>
            <a:solidFill>
              <a:schemeClr val="bg1"/>
            </a:solidFill>
          </a:ln>
        </p:spPr>
        <p:txBody>
          <a:bodyPr wrap="square" rtlCol="0">
            <a:spAutoFit/>
          </a:bodyPr>
          <a:lstStyle/>
          <a:p>
            <a:pPr algn="ctr"/>
            <a:r>
              <a:rPr lang="en-US" sz="1600" dirty="0">
                <a:solidFill>
                  <a:schemeClr val="bg1"/>
                </a:solidFill>
              </a:rPr>
              <a:t>Agentic Prompts</a:t>
            </a:r>
          </a:p>
        </p:txBody>
      </p:sp>
      <p:sp>
        <p:nvSpPr>
          <p:cNvPr id="13" name="TextBox 12">
            <a:extLst>
              <a:ext uri="{FF2B5EF4-FFF2-40B4-BE49-F238E27FC236}">
                <a16:creationId xmlns:a16="http://schemas.microsoft.com/office/drawing/2014/main" id="{9C1FD94A-AB31-0F3F-A34B-607481A9B032}"/>
              </a:ext>
            </a:extLst>
          </p:cNvPr>
          <p:cNvSpPr txBox="1"/>
          <p:nvPr/>
        </p:nvSpPr>
        <p:spPr>
          <a:xfrm>
            <a:off x="4509472" y="2475754"/>
            <a:ext cx="1338385" cy="338554"/>
          </a:xfrm>
          <a:prstGeom prst="rect">
            <a:avLst/>
          </a:prstGeom>
          <a:noFill/>
          <a:ln>
            <a:solidFill>
              <a:schemeClr val="bg1"/>
            </a:solidFill>
          </a:ln>
        </p:spPr>
        <p:txBody>
          <a:bodyPr wrap="square" rtlCol="0">
            <a:spAutoFit/>
          </a:bodyPr>
          <a:lstStyle/>
          <a:p>
            <a:pPr algn="ctr"/>
            <a:r>
              <a:rPr lang="en-US" sz="1600" dirty="0">
                <a:solidFill>
                  <a:schemeClr val="bg1"/>
                </a:solidFill>
              </a:rPr>
              <a:t>Tools</a:t>
            </a:r>
          </a:p>
        </p:txBody>
      </p:sp>
      <p:sp>
        <p:nvSpPr>
          <p:cNvPr id="14" name="TextBox 13">
            <a:extLst>
              <a:ext uri="{FF2B5EF4-FFF2-40B4-BE49-F238E27FC236}">
                <a16:creationId xmlns:a16="http://schemas.microsoft.com/office/drawing/2014/main" id="{49A73705-8B6C-33D2-887F-2DB9A2CC05BE}"/>
              </a:ext>
            </a:extLst>
          </p:cNvPr>
          <p:cNvSpPr txBox="1"/>
          <p:nvPr/>
        </p:nvSpPr>
        <p:spPr>
          <a:xfrm>
            <a:off x="7001608" y="4772319"/>
            <a:ext cx="1738921" cy="646331"/>
          </a:xfrm>
          <a:prstGeom prst="rect">
            <a:avLst/>
          </a:prstGeom>
          <a:noFill/>
          <a:ln>
            <a:solidFill>
              <a:schemeClr val="bg1"/>
            </a:solidFill>
          </a:ln>
        </p:spPr>
        <p:txBody>
          <a:bodyPr wrap="square" rtlCol="0">
            <a:spAutoFit/>
          </a:bodyPr>
          <a:lstStyle/>
          <a:p>
            <a:pPr algn="ctr"/>
            <a:r>
              <a:rPr lang="en-US" dirty="0">
                <a:solidFill>
                  <a:schemeClr val="bg1"/>
                </a:solidFill>
              </a:rPr>
              <a:t>Model Customizations</a:t>
            </a:r>
          </a:p>
        </p:txBody>
      </p:sp>
      <p:cxnSp>
        <p:nvCxnSpPr>
          <p:cNvPr id="15" name="Straight Arrow Connector 14">
            <a:extLst>
              <a:ext uri="{FF2B5EF4-FFF2-40B4-BE49-F238E27FC236}">
                <a16:creationId xmlns:a16="http://schemas.microsoft.com/office/drawing/2014/main" id="{B2227033-DDAD-5485-AB3D-72DC031E1900}"/>
              </a:ext>
            </a:extLst>
          </p:cNvPr>
          <p:cNvCxnSpPr>
            <a:cxnSpLocks/>
            <a:stCxn id="2" idx="3"/>
            <a:endCxn id="3" idx="1"/>
          </p:cNvCxnSpPr>
          <p:nvPr/>
        </p:nvCxnSpPr>
        <p:spPr>
          <a:xfrm flipV="1">
            <a:off x="2727567" y="3526559"/>
            <a:ext cx="1658812" cy="5862"/>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C6D6D8F-1704-A37A-E818-A0068FCA8A45}"/>
              </a:ext>
            </a:extLst>
          </p:cNvPr>
          <p:cNvCxnSpPr>
            <a:cxnSpLocks/>
            <a:stCxn id="4" idx="0"/>
          </p:cNvCxnSpPr>
          <p:nvPr/>
        </p:nvCxnSpPr>
        <p:spPr>
          <a:xfrm flipV="1">
            <a:off x="5058675" y="3840620"/>
            <a:ext cx="664425" cy="262403"/>
          </a:xfrm>
          <a:prstGeom prst="straightConnector1">
            <a:avLst/>
          </a:prstGeom>
          <a:ln>
            <a:solidFill>
              <a:schemeClr val="bg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B9A78766-D184-B801-A21D-18176A0CDBC8}"/>
              </a:ext>
            </a:extLst>
          </p:cNvPr>
          <p:cNvCxnSpPr>
            <a:stCxn id="3" idx="3"/>
            <a:endCxn id="8" idx="1"/>
          </p:cNvCxnSpPr>
          <p:nvPr/>
        </p:nvCxnSpPr>
        <p:spPr>
          <a:xfrm flipV="1">
            <a:off x="5970948" y="3491218"/>
            <a:ext cx="1107836" cy="35341"/>
          </a:xfrm>
          <a:prstGeom prst="straightConnector1">
            <a:avLst/>
          </a:prstGeom>
          <a:ln>
            <a:solidFill>
              <a:schemeClr val="bg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18" name="Connector: Elbow 17">
            <a:extLst>
              <a:ext uri="{FF2B5EF4-FFF2-40B4-BE49-F238E27FC236}">
                <a16:creationId xmlns:a16="http://schemas.microsoft.com/office/drawing/2014/main" id="{99EF2853-A337-EC38-F543-FA2508D31BB4}"/>
              </a:ext>
            </a:extLst>
          </p:cNvPr>
          <p:cNvCxnSpPr>
            <a:cxnSpLocks/>
            <a:stCxn id="2" idx="3"/>
            <a:endCxn id="11" idx="1"/>
          </p:cNvCxnSpPr>
          <p:nvPr/>
        </p:nvCxnSpPr>
        <p:spPr>
          <a:xfrm flipV="1">
            <a:off x="2727567" y="2186656"/>
            <a:ext cx="1658816" cy="1345765"/>
          </a:xfrm>
          <a:prstGeom prst="bentConnector3">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19" name="Connector: Elbow 18">
            <a:extLst>
              <a:ext uri="{FF2B5EF4-FFF2-40B4-BE49-F238E27FC236}">
                <a16:creationId xmlns:a16="http://schemas.microsoft.com/office/drawing/2014/main" id="{5BF9CB85-61D3-ED26-0D96-C6F5D1391FA7}"/>
              </a:ext>
            </a:extLst>
          </p:cNvPr>
          <p:cNvCxnSpPr>
            <a:cxnSpLocks/>
            <a:stCxn id="11" idx="3"/>
            <a:endCxn id="8" idx="0"/>
          </p:cNvCxnSpPr>
          <p:nvPr/>
        </p:nvCxnSpPr>
        <p:spPr>
          <a:xfrm>
            <a:off x="5970952" y="2186656"/>
            <a:ext cx="1900117" cy="1119896"/>
          </a:xfrm>
          <a:prstGeom prst="bentConnector2">
            <a:avLst/>
          </a:prstGeom>
          <a:ln>
            <a:solidFill>
              <a:schemeClr val="bg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17CAEED1-CB31-55CD-80F1-29894132DFFF}"/>
              </a:ext>
            </a:extLst>
          </p:cNvPr>
          <p:cNvCxnSpPr>
            <a:stCxn id="5" idx="3"/>
            <a:endCxn id="14" idx="1"/>
          </p:cNvCxnSpPr>
          <p:nvPr/>
        </p:nvCxnSpPr>
        <p:spPr>
          <a:xfrm flipV="1">
            <a:off x="5807112" y="5095485"/>
            <a:ext cx="1194496" cy="464350"/>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DCB8C0FC-559F-9BE6-CE46-66031BA5F150}"/>
              </a:ext>
            </a:extLst>
          </p:cNvPr>
          <p:cNvCxnSpPr>
            <a:cxnSpLocks/>
            <a:stCxn id="14" idx="0"/>
            <a:endCxn id="8" idx="2"/>
          </p:cNvCxnSpPr>
          <p:nvPr/>
        </p:nvCxnSpPr>
        <p:spPr>
          <a:xfrm flipV="1">
            <a:off x="7871069" y="3675884"/>
            <a:ext cx="0" cy="1096435"/>
          </a:xfrm>
          <a:prstGeom prst="straightConnector1">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83585681-A5F6-FFC4-34E1-9EE16032F206}"/>
              </a:ext>
            </a:extLst>
          </p:cNvPr>
          <p:cNvSpPr/>
          <p:nvPr/>
        </p:nvSpPr>
        <p:spPr>
          <a:xfrm>
            <a:off x="765908" y="3069378"/>
            <a:ext cx="8057661" cy="875884"/>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331B5A3E-B159-C113-3572-0625EEF23E0D}"/>
              </a:ext>
            </a:extLst>
          </p:cNvPr>
          <p:cNvSpPr txBox="1"/>
          <p:nvPr/>
        </p:nvSpPr>
        <p:spPr>
          <a:xfrm>
            <a:off x="693611" y="2837437"/>
            <a:ext cx="2830149" cy="276999"/>
          </a:xfrm>
          <a:prstGeom prst="rect">
            <a:avLst/>
          </a:prstGeom>
          <a:noFill/>
        </p:spPr>
        <p:txBody>
          <a:bodyPr wrap="square" rtlCol="0">
            <a:spAutoFit/>
          </a:bodyPr>
          <a:lstStyle/>
          <a:p>
            <a:pPr lvl="0"/>
            <a:r>
              <a:rPr lang="en-US" sz="1200" dirty="0">
                <a:solidFill>
                  <a:srgbClr val="4472C4">
                    <a:lumMod val="60000"/>
                    <a:lumOff val="40000"/>
                  </a:srgbClr>
                </a:solidFill>
              </a:rPr>
              <a:t>FA 28/17D (Software Engineer)</a:t>
            </a:r>
          </a:p>
        </p:txBody>
      </p:sp>
      <p:sp>
        <p:nvSpPr>
          <p:cNvPr id="24" name="Rectangle 23">
            <a:extLst>
              <a:ext uri="{FF2B5EF4-FFF2-40B4-BE49-F238E27FC236}">
                <a16:creationId xmlns:a16="http://schemas.microsoft.com/office/drawing/2014/main" id="{E89069C8-5E71-573B-F5BB-A6DEBAEDAD08}"/>
              </a:ext>
            </a:extLst>
          </p:cNvPr>
          <p:cNvSpPr/>
          <p:nvPr/>
        </p:nvSpPr>
        <p:spPr>
          <a:xfrm>
            <a:off x="3535289" y="4005137"/>
            <a:ext cx="3058936" cy="1975308"/>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F1622CD2-9F6D-81A6-C341-BBE3CEA0DBD7}"/>
              </a:ext>
            </a:extLst>
          </p:cNvPr>
          <p:cNvSpPr txBox="1"/>
          <p:nvPr/>
        </p:nvSpPr>
        <p:spPr>
          <a:xfrm>
            <a:off x="4509472" y="5968407"/>
            <a:ext cx="1684211" cy="276999"/>
          </a:xfrm>
          <a:prstGeom prst="rect">
            <a:avLst/>
          </a:prstGeom>
          <a:noFill/>
        </p:spPr>
        <p:txBody>
          <a:bodyPr wrap="square" rtlCol="0">
            <a:spAutoFit/>
          </a:bodyPr>
          <a:lstStyle/>
          <a:p>
            <a:r>
              <a:rPr lang="en-US" sz="1200" dirty="0">
                <a:solidFill>
                  <a:schemeClr val="accent2"/>
                </a:solidFill>
              </a:rPr>
              <a:t>FA 26 (Data Engineer)</a:t>
            </a:r>
          </a:p>
        </p:txBody>
      </p:sp>
      <p:sp>
        <p:nvSpPr>
          <p:cNvPr id="26" name="Rectangle 25">
            <a:extLst>
              <a:ext uri="{FF2B5EF4-FFF2-40B4-BE49-F238E27FC236}">
                <a16:creationId xmlns:a16="http://schemas.microsoft.com/office/drawing/2014/main" id="{8294B6A2-1992-9B96-AD1C-C635C9E97AC1}"/>
              </a:ext>
            </a:extLst>
          </p:cNvPr>
          <p:cNvSpPr/>
          <p:nvPr/>
        </p:nvSpPr>
        <p:spPr>
          <a:xfrm>
            <a:off x="10193214" y="3323386"/>
            <a:ext cx="1998785" cy="1112517"/>
          </a:xfrm>
          <a:prstGeom prst="rect">
            <a:avLst/>
          </a:prstGeom>
          <a:no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27" name="TextBox 26">
            <a:extLst>
              <a:ext uri="{FF2B5EF4-FFF2-40B4-BE49-F238E27FC236}">
                <a16:creationId xmlns:a16="http://schemas.microsoft.com/office/drawing/2014/main" id="{A8F97369-853E-CB29-0FBE-FA6503309BA4}"/>
              </a:ext>
            </a:extLst>
          </p:cNvPr>
          <p:cNvSpPr txBox="1"/>
          <p:nvPr/>
        </p:nvSpPr>
        <p:spPr>
          <a:xfrm>
            <a:off x="10114090" y="4435903"/>
            <a:ext cx="2077909" cy="461665"/>
          </a:xfrm>
          <a:prstGeom prst="rect">
            <a:avLst/>
          </a:prstGeom>
          <a:noFill/>
        </p:spPr>
        <p:txBody>
          <a:bodyPr wrap="square" rtlCol="0">
            <a:spAutoFit/>
          </a:bodyPr>
          <a:lstStyle/>
          <a:p>
            <a:r>
              <a:rPr lang="en-US" sz="1200" dirty="0">
                <a:solidFill>
                  <a:schemeClr val="accent2"/>
                </a:solidFill>
              </a:rPr>
              <a:t>FA 26/25/FA 28 (Network Engineer)</a:t>
            </a:r>
          </a:p>
        </p:txBody>
      </p:sp>
      <p:sp>
        <p:nvSpPr>
          <p:cNvPr id="28" name="Rectangle 27">
            <a:extLst>
              <a:ext uri="{FF2B5EF4-FFF2-40B4-BE49-F238E27FC236}">
                <a16:creationId xmlns:a16="http://schemas.microsoft.com/office/drawing/2014/main" id="{AE444A96-9811-31F0-8311-A5EF6C25BF1E}"/>
              </a:ext>
            </a:extLst>
          </p:cNvPr>
          <p:cNvSpPr/>
          <p:nvPr/>
        </p:nvSpPr>
        <p:spPr>
          <a:xfrm>
            <a:off x="4259385" y="3136205"/>
            <a:ext cx="4474303" cy="771393"/>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8A07010C-9995-25BB-5712-78B2A7DE77F0}"/>
              </a:ext>
            </a:extLst>
          </p:cNvPr>
          <p:cNvSpPr/>
          <p:nvPr/>
        </p:nvSpPr>
        <p:spPr>
          <a:xfrm>
            <a:off x="6916616" y="4636925"/>
            <a:ext cx="1875690" cy="875883"/>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1100F9EC-EFC3-A3BE-3861-F3B0835A4087}"/>
              </a:ext>
            </a:extLst>
          </p:cNvPr>
          <p:cNvSpPr/>
          <p:nvPr/>
        </p:nvSpPr>
        <p:spPr>
          <a:xfrm>
            <a:off x="4445096" y="5335674"/>
            <a:ext cx="1428237" cy="452814"/>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2" name="TextBox 31">
            <a:extLst>
              <a:ext uri="{FF2B5EF4-FFF2-40B4-BE49-F238E27FC236}">
                <a16:creationId xmlns:a16="http://schemas.microsoft.com/office/drawing/2014/main" id="{7FAE320E-244F-6850-9B20-A2F402CA9A70}"/>
              </a:ext>
            </a:extLst>
          </p:cNvPr>
          <p:cNvSpPr txBox="1"/>
          <p:nvPr/>
        </p:nvSpPr>
        <p:spPr>
          <a:xfrm>
            <a:off x="6777703" y="5595817"/>
            <a:ext cx="1684211" cy="276999"/>
          </a:xfrm>
          <a:prstGeom prst="rect">
            <a:avLst/>
          </a:prstGeom>
          <a:noFill/>
        </p:spPr>
        <p:txBody>
          <a:bodyPr wrap="square" rtlCol="0">
            <a:spAutoFit/>
          </a:bodyPr>
          <a:lstStyle/>
          <a:p>
            <a:r>
              <a:rPr lang="en-US" sz="1200" dirty="0">
                <a:solidFill>
                  <a:schemeClr val="accent6">
                    <a:lumMod val="75000"/>
                  </a:schemeClr>
                </a:solidFill>
              </a:rPr>
              <a:t>FA 49 (Data Scientist)</a:t>
            </a:r>
          </a:p>
        </p:txBody>
      </p:sp>
      <p:sp>
        <p:nvSpPr>
          <p:cNvPr id="33" name="Rectangle 32">
            <a:extLst>
              <a:ext uri="{FF2B5EF4-FFF2-40B4-BE49-F238E27FC236}">
                <a16:creationId xmlns:a16="http://schemas.microsoft.com/office/drawing/2014/main" id="{59D9F332-354B-98CD-AE78-4F1F46B166BA}"/>
              </a:ext>
            </a:extLst>
          </p:cNvPr>
          <p:cNvSpPr/>
          <p:nvPr/>
        </p:nvSpPr>
        <p:spPr>
          <a:xfrm>
            <a:off x="4445096" y="1756540"/>
            <a:ext cx="1472124" cy="1102107"/>
          </a:xfrm>
          <a:prstGeom prst="rect">
            <a:avLst/>
          </a:prstGeom>
          <a:no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34" name="TextBox 33">
            <a:extLst>
              <a:ext uri="{FF2B5EF4-FFF2-40B4-BE49-F238E27FC236}">
                <a16:creationId xmlns:a16="http://schemas.microsoft.com/office/drawing/2014/main" id="{EE8F596A-6051-0ABF-86B1-B441F8F66B9E}"/>
              </a:ext>
            </a:extLst>
          </p:cNvPr>
          <p:cNvSpPr txBox="1"/>
          <p:nvPr/>
        </p:nvSpPr>
        <p:spPr>
          <a:xfrm>
            <a:off x="6078905" y="2707205"/>
            <a:ext cx="1684211" cy="276999"/>
          </a:xfrm>
          <a:prstGeom prst="rect">
            <a:avLst/>
          </a:prstGeom>
          <a:noFill/>
        </p:spPr>
        <p:txBody>
          <a:bodyPr wrap="square" rtlCol="0">
            <a:spAutoFit/>
          </a:bodyPr>
          <a:lstStyle/>
          <a:p>
            <a:r>
              <a:rPr lang="en-US" sz="1200" dirty="0">
                <a:solidFill>
                  <a:schemeClr val="accent6">
                    <a:lumMod val="75000"/>
                  </a:schemeClr>
                </a:solidFill>
              </a:rPr>
              <a:t>FA 49 (AI/ ML Engineer)</a:t>
            </a:r>
          </a:p>
        </p:txBody>
      </p:sp>
      <p:sp>
        <p:nvSpPr>
          <p:cNvPr id="90" name="PlaceHolder 1"/>
          <p:cNvSpPr>
            <a:spLocks noGrp="1"/>
          </p:cNvSpPr>
          <p:nvPr>
            <p:ph type="title"/>
          </p:nvPr>
        </p:nvSpPr>
        <p:spPr>
          <a:xfrm>
            <a:off x="838200" y="280903"/>
            <a:ext cx="10515600" cy="753293"/>
          </a:xfrm>
          <a:prstGeom prst="rect">
            <a:avLst/>
          </a:prstGeom>
          <a:noFill/>
          <a:ln w="0">
            <a:noFill/>
          </a:ln>
        </p:spPr>
        <p:txBody>
          <a:bodyPr lIns="91440" tIns="45720" rIns="91440" bIns="45720" anchor="ctr">
            <a:noAutofit/>
          </a:bodyPr>
          <a:lstStyle/>
          <a:p>
            <a:pPr indent="0" defTabSz="914400">
              <a:lnSpc>
                <a:spcPct val="90000"/>
              </a:lnSpc>
              <a:buNone/>
            </a:pPr>
            <a:r>
              <a:rPr lang="en-US" sz="4400" b="1" strike="noStrike" spc="-1" dirty="0">
                <a:solidFill>
                  <a:schemeClr val="bg1"/>
                </a:solidFill>
                <a:latin typeface="Aptos Display"/>
              </a:rPr>
              <a:t>Generative AI Design Pattern</a:t>
            </a:r>
            <a:endParaRPr lang="en-US" sz="4400" b="1" strike="noStrike" spc="-1" dirty="0">
              <a:solidFill>
                <a:schemeClr val="bg1"/>
              </a:solidFill>
              <a:latin typeface="Aptos"/>
            </a:endParaRPr>
          </a:p>
        </p:txBody>
      </p:sp>
      <p:sp>
        <p:nvSpPr>
          <p:cNvPr id="35" name="TextBox 34">
            <a:extLst>
              <a:ext uri="{FF2B5EF4-FFF2-40B4-BE49-F238E27FC236}">
                <a16:creationId xmlns:a16="http://schemas.microsoft.com/office/drawing/2014/main" id="{DF2EDD74-DA9F-B39E-EF42-D69B7B085249}"/>
              </a:ext>
            </a:extLst>
          </p:cNvPr>
          <p:cNvSpPr txBox="1"/>
          <p:nvPr/>
        </p:nvSpPr>
        <p:spPr>
          <a:xfrm>
            <a:off x="7891582" y="3960201"/>
            <a:ext cx="1875688" cy="276999"/>
          </a:xfrm>
          <a:prstGeom prst="rect">
            <a:avLst/>
          </a:prstGeom>
          <a:noFill/>
        </p:spPr>
        <p:txBody>
          <a:bodyPr wrap="square" rtlCol="0">
            <a:spAutoFit/>
          </a:bodyPr>
          <a:lstStyle/>
          <a:p>
            <a:r>
              <a:rPr lang="en-US" sz="1200" dirty="0">
                <a:solidFill>
                  <a:schemeClr val="accent6">
                    <a:lumMod val="75000"/>
                  </a:schemeClr>
                </a:solidFill>
              </a:rPr>
              <a:t>FA 49  (AI/ML Engineer)</a:t>
            </a:r>
          </a:p>
        </p:txBody>
      </p:sp>
      <p:cxnSp>
        <p:nvCxnSpPr>
          <p:cNvPr id="36" name="Connector: Elbow 35">
            <a:extLst>
              <a:ext uri="{FF2B5EF4-FFF2-40B4-BE49-F238E27FC236}">
                <a16:creationId xmlns:a16="http://schemas.microsoft.com/office/drawing/2014/main" id="{9DD7DD5C-9709-D996-EC72-C74677C238D5}"/>
              </a:ext>
            </a:extLst>
          </p:cNvPr>
          <p:cNvCxnSpPr>
            <a:cxnSpLocks/>
            <a:stCxn id="2" idx="3"/>
            <a:endCxn id="4" idx="1"/>
          </p:cNvCxnSpPr>
          <p:nvPr/>
        </p:nvCxnSpPr>
        <p:spPr>
          <a:xfrm>
            <a:off x="2727567" y="3532421"/>
            <a:ext cx="874394" cy="1447765"/>
          </a:xfrm>
          <a:prstGeom prst="bentConnector3">
            <a:avLst/>
          </a:prstGeom>
          <a:ln>
            <a:solidFill>
              <a:schemeClr val="bg1"/>
            </a:solidFill>
            <a:tailEnd type="triangle"/>
          </a:ln>
        </p:spPr>
        <p:style>
          <a:lnRef idx="2">
            <a:schemeClr val="dk1"/>
          </a:lnRef>
          <a:fillRef idx="0">
            <a:schemeClr val="dk1"/>
          </a:fillRef>
          <a:effectRef idx="1">
            <a:schemeClr val="dk1"/>
          </a:effectRef>
          <a:fontRef idx="minor">
            <a:schemeClr val="tx1"/>
          </a:fontRef>
        </p:style>
      </p:cxnSp>
      <p:sp>
        <p:nvSpPr>
          <p:cNvPr id="48" name="Rectangle: Rounded Corners 47">
            <a:extLst>
              <a:ext uri="{FF2B5EF4-FFF2-40B4-BE49-F238E27FC236}">
                <a16:creationId xmlns:a16="http://schemas.microsoft.com/office/drawing/2014/main" id="{93542248-F390-5222-C37C-6D2905F6C76E}"/>
              </a:ext>
            </a:extLst>
          </p:cNvPr>
          <p:cNvSpPr/>
          <p:nvPr/>
        </p:nvSpPr>
        <p:spPr>
          <a:xfrm>
            <a:off x="1928191" y="6294031"/>
            <a:ext cx="8594190" cy="536318"/>
          </a:xfrm>
          <a:prstGeom prst="roundRect">
            <a:avLst/>
          </a:prstGeom>
          <a:no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bg1"/>
                </a:solidFill>
              </a:rPr>
              <a:t>General-Purpose AI requires significant engineering and benefits from user training</a:t>
            </a:r>
          </a:p>
        </p:txBody>
      </p:sp>
      <p:sp>
        <p:nvSpPr>
          <p:cNvPr id="38" name="Rectangle 37">
            <a:extLst>
              <a:ext uri="{FF2B5EF4-FFF2-40B4-BE49-F238E27FC236}">
                <a16:creationId xmlns:a16="http://schemas.microsoft.com/office/drawing/2014/main" id="{ACEAEEA4-4D2C-4BCC-B967-4A60E6C1350E}"/>
              </a:ext>
            </a:extLst>
          </p:cNvPr>
          <p:cNvSpPr/>
          <p:nvPr/>
        </p:nvSpPr>
        <p:spPr>
          <a:xfrm>
            <a:off x="4259385" y="1367562"/>
            <a:ext cx="1836615" cy="1646355"/>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14EB0A26-0227-4CAB-B90D-D58100C028C6}"/>
              </a:ext>
            </a:extLst>
          </p:cNvPr>
          <p:cNvSpPr txBox="1"/>
          <p:nvPr/>
        </p:nvSpPr>
        <p:spPr>
          <a:xfrm>
            <a:off x="4171459" y="1069512"/>
            <a:ext cx="2830149" cy="276999"/>
          </a:xfrm>
          <a:prstGeom prst="rect">
            <a:avLst/>
          </a:prstGeom>
          <a:noFill/>
        </p:spPr>
        <p:txBody>
          <a:bodyPr wrap="square" rtlCol="0">
            <a:spAutoFit/>
          </a:bodyPr>
          <a:lstStyle/>
          <a:p>
            <a:r>
              <a:rPr lang="en-US" sz="1200" dirty="0">
                <a:solidFill>
                  <a:schemeClr val="accent1">
                    <a:lumMod val="60000"/>
                    <a:lumOff val="40000"/>
                  </a:schemeClr>
                </a:solidFill>
              </a:rPr>
              <a:t>FA 28/17D (Software Engineer)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2" grpId="0" animBg="1"/>
      <p:bldP spid="23" grpId="0"/>
      <p:bldP spid="24" grpId="0" animBg="1"/>
      <p:bldP spid="25" grpId="0"/>
      <p:bldP spid="26" grpId="0" animBg="1"/>
      <p:bldP spid="27" grpId="0"/>
      <p:bldP spid="28" grpId="0" animBg="1"/>
      <p:bldP spid="30" grpId="0" animBg="1"/>
      <p:bldP spid="31" grpId="0" animBg="1"/>
      <p:bldP spid="32" grpId="0"/>
      <p:bldP spid="33" grpId="0" animBg="1"/>
      <p:bldP spid="34" grpId="0"/>
      <p:bldP spid="35" grpId="0"/>
      <p:bldP spid="48" grpId="0" animBg="1"/>
      <p:bldP spid="3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838200" y="305493"/>
            <a:ext cx="10076234" cy="757994"/>
          </a:xfrm>
          <a:prstGeom prst="rect">
            <a:avLst/>
          </a:prstGeom>
          <a:noFill/>
          <a:ln w="0">
            <a:noFill/>
          </a:ln>
        </p:spPr>
        <p:txBody>
          <a:bodyPr lIns="91440" tIns="45720" rIns="91440" bIns="45720" anchor="ctr">
            <a:noAutofit/>
          </a:bodyPr>
          <a:lstStyle/>
          <a:p>
            <a:r>
              <a:rPr lang="en-US" b="1" spc="-1" dirty="0">
                <a:solidFill>
                  <a:schemeClr val="bg1"/>
                </a:solidFill>
                <a:latin typeface="Aptos Display"/>
              </a:rPr>
              <a:t>Recent Lessons </a:t>
            </a:r>
            <a:r>
              <a:rPr lang="en-US" sz="4400" b="1" strike="noStrike" spc="-1" dirty="0">
                <a:solidFill>
                  <a:schemeClr val="bg1"/>
                </a:solidFill>
                <a:latin typeface="Aptos Display"/>
              </a:rPr>
              <a:t>Learned with Implementing Operational AI</a:t>
            </a:r>
            <a:endParaRPr lang="en-US" sz="4400" b="1" strike="noStrike" spc="-1" dirty="0">
              <a:solidFill>
                <a:schemeClr val="bg1"/>
              </a:solidFill>
              <a:latin typeface="Aptos"/>
            </a:endParaRPr>
          </a:p>
        </p:txBody>
      </p:sp>
      <p:sp>
        <p:nvSpPr>
          <p:cNvPr id="2" name="Content Placeholder 1">
            <a:extLst>
              <a:ext uri="{FF2B5EF4-FFF2-40B4-BE49-F238E27FC236}">
                <a16:creationId xmlns:a16="http://schemas.microsoft.com/office/drawing/2014/main" id="{8A777529-1B34-4D9D-9939-0BDBB000F512}"/>
              </a:ext>
            </a:extLst>
          </p:cNvPr>
          <p:cNvSpPr>
            <a:spLocks noGrp="1"/>
          </p:cNvSpPr>
          <p:nvPr>
            <p:ph idx="1"/>
          </p:nvPr>
        </p:nvSpPr>
        <p:spPr>
          <a:xfrm>
            <a:off x="753976" y="1443786"/>
            <a:ext cx="10599823" cy="4812631"/>
          </a:xfrm>
        </p:spPr>
        <p:txBody>
          <a:bodyPr>
            <a:normAutofit/>
          </a:bodyPr>
          <a:lstStyle/>
          <a:p>
            <a:r>
              <a:rPr lang="en-US" dirty="0">
                <a:solidFill>
                  <a:schemeClr val="bg1"/>
                </a:solidFill>
              </a:rPr>
              <a:t>State of the art, open-source models can often get you a 70-80% solution immediately</a:t>
            </a:r>
          </a:p>
          <a:p>
            <a:pPr lvl="1"/>
            <a:r>
              <a:rPr lang="en-US" dirty="0">
                <a:solidFill>
                  <a:schemeClr val="bg1"/>
                </a:solidFill>
              </a:rPr>
              <a:t>Start with hosting (open-source) models, then, maybe invest in building/ fine-tuning models</a:t>
            </a:r>
          </a:p>
          <a:p>
            <a:r>
              <a:rPr lang="en-US" dirty="0">
                <a:solidFill>
                  <a:schemeClr val="bg1"/>
                </a:solidFill>
              </a:rPr>
              <a:t>Implementing AI-solutions often requires a team of individuals with diverse skillsets; AI solutions are more than just the model itself</a:t>
            </a:r>
          </a:p>
          <a:p>
            <a:pPr lvl="1"/>
            <a:r>
              <a:rPr lang="en-US" dirty="0">
                <a:solidFill>
                  <a:schemeClr val="bg1"/>
                </a:solidFill>
              </a:rPr>
              <a:t>Data Science, Software Engineering, Data Engineering, Platform Engineering, AI/ML engineering at a minimum</a:t>
            </a:r>
          </a:p>
          <a:p>
            <a:r>
              <a:rPr lang="en-US" dirty="0">
                <a:solidFill>
                  <a:schemeClr val="bg1"/>
                </a:solidFill>
              </a:rPr>
              <a:t>User proximity is critical for adoption and solution architecting</a:t>
            </a:r>
          </a:p>
          <a:p>
            <a:pPr lvl="1"/>
            <a:r>
              <a:rPr lang="en-US" dirty="0">
                <a:solidFill>
                  <a:schemeClr val="bg1"/>
                </a:solidFill>
              </a:rPr>
              <a:t>No two users want to interact with models in the same way; power users want APIs and scale, junior analysts want UIs and ease-of-use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BDAA9966015A40A7AE0B1B930734A5" ma:contentTypeVersion="12" ma:contentTypeDescription="Create a new document." ma:contentTypeScope="" ma:versionID="2fea262209260d9774bc70faf27d5ff4">
  <xsd:schema xmlns:xsd="http://www.w3.org/2001/XMLSchema" xmlns:xs="http://www.w3.org/2001/XMLSchema" xmlns:p="http://schemas.microsoft.com/office/2006/metadata/properties" xmlns:ns2="75d711a5-081b-44f6-bcc7-b80b0c14e289" xmlns:ns3="79fbb198-cc22-4351-a8bc-d29029e2dfd3" targetNamespace="http://schemas.microsoft.com/office/2006/metadata/properties" ma:root="true" ma:fieldsID="836f45f227caa7fd056ff361fa66c7df" ns2:_="" ns3:_="">
    <xsd:import namespace="75d711a5-081b-44f6-bcc7-b80b0c14e289"/>
    <xsd:import namespace="79fbb198-cc22-4351-a8bc-d29029e2df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ategories0" minOccurs="0"/>
                <xsd:element ref="ns2:Other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711a5-081b-44f6-bcc7-b80b0c14e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ies0" ma:index="18" nillable="true" ma:displayName="Categories" ma:format="Dropdown" ma:internalName="Categories0" ma:requiredMultiChoice="true">
      <xsd:complexType>
        <xsd:complexContent>
          <xsd:extension base="dms:MultiChoice">
            <xsd:sequence>
              <xsd:element name="Value" maxOccurs="unbounded" minOccurs="0" nillable="true">
                <xsd:simpleType>
                  <xsd:restriction base="dms:Choice">
                    <xsd:enumeration value="Innovation (Keep the same)"/>
                    <xsd:enumeration value="Impact"/>
                    <xsd:enumeration value="Multi-Discipline"/>
                    <xsd:enumeration value="Ties to OR Society Work/ISMOR"/>
                    <xsd:enumeration value="Other"/>
                  </xsd:restriction>
                </xsd:simpleType>
              </xsd:element>
            </xsd:sequence>
          </xsd:extension>
        </xsd:complexContent>
      </xsd:complexType>
    </xsd:element>
    <xsd:element name="Other_x003f_" ma:index="19" nillable="true" ma:displayName="Other?" ma:internalName="Other_x003f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bb198-cc22-4351-a8bc-d29029e2df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85065c-0118-4a44-8dc6-f7507f60a6da}" ma:internalName="TaxCatchAll" ma:showField="CatchAllData" ma:web="79fbb198-cc22-4351-a8bc-d29029e2d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d711a5-081b-44f6-bcc7-b80b0c14e289">
      <Terms xmlns="http://schemas.microsoft.com/office/infopath/2007/PartnerControls"/>
    </lcf76f155ced4ddcb4097134ff3c332f>
    <TaxCatchAll xmlns="79fbb198-cc22-4351-a8bc-d29029e2dfd3" xsi:nil="true"/>
    <Categories0 xmlns="75d711a5-081b-44f6-bcc7-b80b0c14e289"/>
    <Other_x003f_ xmlns="75d711a5-081b-44f6-bcc7-b80b0c14e289" xsi:nil="true"/>
  </documentManagement>
</p:properties>
</file>

<file path=customXml/itemProps1.xml><?xml version="1.0" encoding="utf-8"?>
<ds:datastoreItem xmlns:ds="http://schemas.openxmlformats.org/officeDocument/2006/customXml" ds:itemID="{D862BF57-6A85-40BD-AB08-9836CB2CCC8B}"/>
</file>

<file path=customXml/itemProps2.xml><?xml version="1.0" encoding="utf-8"?>
<ds:datastoreItem xmlns:ds="http://schemas.openxmlformats.org/officeDocument/2006/customXml" ds:itemID="{18B6BC5F-E32F-49AF-8957-960370F9BA84}"/>
</file>

<file path=customXml/itemProps3.xml><?xml version="1.0" encoding="utf-8"?>
<ds:datastoreItem xmlns:ds="http://schemas.openxmlformats.org/officeDocument/2006/customXml" ds:itemID="{C2D1AE72-4FDC-4FBC-9760-F45B92EF3AA9}"/>
</file>

<file path=docMetadata/LabelInfo.xml><?xml version="1.0" encoding="utf-8"?>
<clbl:labelList xmlns:clbl="http://schemas.microsoft.com/office/2020/mipLabelMetadata">
  <clbl:label id="{73026bb7-19dd-4896-b6e5-add831e75293}" enabled="0" method="" siteId="{73026bb7-19dd-4896-b6e5-add831e75293}" removed="1"/>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1168</TotalTime>
  <Words>1629</Words>
  <Application>Microsoft Office PowerPoint</Application>
  <PresentationFormat>Widescreen</PresentationFormat>
  <Paragraphs>163</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Calibri Light</vt:lpstr>
      <vt:lpstr>Times New Roman</vt:lpstr>
      <vt:lpstr>1_Office Theme</vt:lpstr>
      <vt:lpstr>The Evolution of the AI/ML Operations Research Professional</vt:lpstr>
      <vt:lpstr>Contemporary OR in the U.S. Army</vt:lpstr>
      <vt:lpstr>Evolution of the AI Space</vt:lpstr>
      <vt:lpstr>Challenges in the AI Space</vt:lpstr>
      <vt:lpstr>Decision Dominance and AI</vt:lpstr>
      <vt:lpstr>Approach for Implementing Operational AI</vt:lpstr>
      <vt:lpstr>Special Purpose AI Design Pattern</vt:lpstr>
      <vt:lpstr>Generative AI Design Pattern</vt:lpstr>
      <vt:lpstr>Recent Lessons Learned with Implementing Operational AI</vt:lpstr>
      <vt:lpstr>The “Last Mile” in Analytics and AI</vt:lpstr>
      <vt:lpstr>The AI/ML Officer in the U.S. Army</vt:lpstr>
      <vt:lpstr>Implications of the AI Revolution for the Military OR Profession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Harnessing AI for Decision Advantage in Special Operations</dc:title>
  <dc:subject/>
  <dc:creator>Cruickshank, Iain J MAJ USARMY SOCOM JSOC (USA)</dc:creator>
  <dc:description/>
  <cp:lastModifiedBy>Iain Cruickshank</cp:lastModifiedBy>
  <cp:revision>58</cp:revision>
  <dcterms:created xsi:type="dcterms:W3CDTF">2025-05-07T20:42:12Z</dcterms:created>
  <dcterms:modified xsi:type="dcterms:W3CDTF">2025-07-05T14:19:01Z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12</vt:i4>
  </property>
  <property fmtid="{D5CDD505-2E9C-101B-9397-08002B2CF9AE}" pid="4" name="ContentTypeId">
    <vt:lpwstr>0x010100ABBDAA9966015A40A7AE0B1B930734A5</vt:lpwstr>
  </property>
</Properties>
</file>